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 id="2147483653" r:id="rId3"/>
  </p:sldMasterIdLst>
  <p:notesMasterIdLst>
    <p:notesMasterId r:id="rId18"/>
  </p:notesMasterIdLst>
  <p:sldIdLst>
    <p:sldId id="256" r:id="rId4"/>
    <p:sldId id="257" r:id="rId5"/>
    <p:sldId id="258" r:id="rId6"/>
    <p:sldId id="272" r:id="rId7"/>
    <p:sldId id="277" r:id="rId8"/>
    <p:sldId id="276" r:id="rId9"/>
    <p:sldId id="275" r:id="rId10"/>
    <p:sldId id="281" r:id="rId11"/>
    <p:sldId id="279" r:id="rId12"/>
    <p:sldId id="278" r:id="rId13"/>
    <p:sldId id="265" r:id="rId14"/>
    <p:sldId id="280" r:id="rId15"/>
    <p:sldId id="270" r:id="rId16"/>
    <p:sldId id="271" r:id="rId17"/>
  </p:sldIdLst>
  <p:sldSz cx="9144000" cy="6858000" type="screen4x3"/>
  <p:notesSz cx="6858000" cy="9144000"/>
  <p:embeddedFontLst>
    <p:embeddedFont>
      <p:font typeface="Gill Sans" panose="020B0604020202020204" charset="0"/>
      <p:regular r:id="rId19"/>
      <p:bold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Gouin"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76" autoAdjust="0"/>
  </p:normalViewPr>
  <p:slideViewPr>
    <p:cSldViewPr>
      <p:cViewPr varScale="1">
        <p:scale>
          <a:sx n="59" d="100"/>
          <a:sy n="59" d="100"/>
        </p:scale>
        <p:origin x="20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5841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Choisissez un brise-glace rapide. Par exemple, demandez aux participants de les présenter avec: “Je m'appelle XXX et quand j'étais enfant, je voulais être ......”. L'atmosphère devrait être joviale et amusante.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 name="Shape 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220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Demandez aux</a:t>
            </a:r>
            <a:r>
              <a:rPr lang="fr-CA" baseline="0" dirty="0" smtClean="0"/>
              <a:t> étudiants: quand avez-vous à parler sans pouvoir préparer votre discours à l’avance? Ex: donner son opinion, répondre à une question comme en ce moment, poser une question en classe.</a:t>
            </a:r>
          </a:p>
          <a:p>
            <a:endParaRPr lang="fr-CA" baseline="0" dirty="0" smtClean="0"/>
          </a:p>
          <a:p>
            <a:r>
              <a:rPr lang="fr-CA" baseline="0" dirty="0" smtClean="0"/>
              <a:t>Dites que les extravertis ont tendance à réfléchir en parlant alors que les introvertis ont besoin de plus de temps pour penser avant de répondre. Demandez-leur s’ils se reconnaissent dans cet exemple.</a:t>
            </a:r>
          </a:p>
          <a:p>
            <a:endParaRPr lang="fr-CA" baseline="0" dirty="0" smtClean="0"/>
          </a:p>
          <a:p>
            <a:r>
              <a:rPr lang="fr-CA" baseline="0" dirty="0" smtClean="0"/>
              <a:t>En prenant la parole plus souvent (de manière préparée ou impromptue), on devient meilleur et plus confiant chaque fois!</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443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les étudiants vont créer leur propre </a:t>
            </a:r>
            <a:r>
              <a:rPr lang="fr-FR" sz="1200" b="0" i="0" u="none" strike="noStrike" cap="none" dirty="0" smtClean="0">
                <a:solidFill>
                  <a:schemeClr val="dk1"/>
                </a:solidFill>
                <a:latin typeface="Calibri"/>
                <a:ea typeface="Calibri"/>
                <a:cs typeface="Calibri"/>
                <a:sym typeface="Calibri"/>
              </a:rPr>
              <a:t>discours </a:t>
            </a:r>
            <a:r>
              <a:rPr lang="fr-FR" sz="1200" b="0" i="0" u="none" strike="noStrike" cap="none" dirty="0">
                <a:solidFill>
                  <a:schemeClr val="dk1"/>
                </a:solidFill>
                <a:latin typeface="Calibri"/>
                <a:ea typeface="Calibri"/>
                <a:cs typeface="Calibri"/>
                <a:sym typeface="Calibri"/>
              </a:rPr>
              <a:t>et le présenter </a:t>
            </a:r>
            <a:r>
              <a:rPr lang="fr-FR" sz="1200" b="0" i="0" u="none" strike="noStrike" cap="none" dirty="0" smtClean="0">
                <a:solidFill>
                  <a:schemeClr val="dk1"/>
                </a:solidFill>
                <a:latin typeface="Calibri"/>
                <a:ea typeface="Calibri"/>
                <a:cs typeface="Calibri"/>
                <a:sym typeface="Calibri"/>
              </a:rPr>
              <a:t>au groupe. Ils feront</a:t>
            </a:r>
            <a:r>
              <a:rPr lang="fr-FR" sz="1200" b="0" i="0" u="none" strike="noStrike" cap="none" baseline="0" dirty="0" smtClean="0">
                <a:solidFill>
                  <a:schemeClr val="dk1"/>
                </a:solidFill>
                <a:latin typeface="Calibri"/>
                <a:ea typeface="Calibri"/>
                <a:cs typeface="Calibri"/>
                <a:sym typeface="Calibri"/>
              </a:rPr>
              <a:t> ensuite une autoévaluation et auront les commentaires des autres.</a:t>
            </a:r>
          </a:p>
          <a:p>
            <a:pPr marL="0" marR="0" lvl="0" indent="0" algn="l" rtl="0">
              <a:spcBef>
                <a:spcPts val="0"/>
              </a:spcBef>
              <a:buSzPct val="25000"/>
              <a:buNone/>
            </a:pPr>
            <a:r>
              <a:rPr lang="fr-FR" sz="1200" b="0" i="0" u="none" strike="noStrike" cap="none" baseline="0" dirty="0" smtClean="0">
                <a:solidFill>
                  <a:schemeClr val="dk1"/>
                </a:solidFill>
                <a:latin typeface="Calibri"/>
                <a:ea typeface="Calibri"/>
                <a:cs typeface="Calibri"/>
                <a:sym typeface="Calibri"/>
              </a:rPr>
              <a:t>Donner leur la Fiche: Prendre la parole en public. Invitez-les à compléter la première page. Ils peuvent choisir n’importe quel sujet qu’ils maîtrisent et qui pourrait intéresser le groupe. Ex: un voyage qu’ils ont fait, leur passe-temps favori, etc.</a:t>
            </a:r>
            <a:endParaRPr lang="fr-FR"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fr-FR" sz="1200" b="0" i="0" u="none" strike="noStrike"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r>
              <a:rPr lang="fr-FR" sz="1200" dirty="0" smtClean="0">
                <a:effectLst/>
                <a:latin typeface="Calibri"/>
                <a:ea typeface="Calibri"/>
              </a:rPr>
              <a:t>Rassurez les étudiants : c'est un espace amical et idéal pour apprendre à prendre</a:t>
            </a:r>
            <a:r>
              <a:rPr lang="fr-FR" sz="1200" baseline="0" dirty="0" smtClean="0">
                <a:effectLst/>
                <a:latin typeface="Calibri"/>
                <a:ea typeface="Calibri"/>
              </a:rPr>
              <a:t> la parole</a:t>
            </a:r>
            <a:r>
              <a:rPr lang="fr-FR" sz="1200" dirty="0" smtClean="0">
                <a:effectLst/>
                <a:latin typeface="Calibri"/>
                <a:ea typeface="Calibri"/>
              </a:rPr>
              <a:t> en public.</a:t>
            </a:r>
          </a:p>
          <a:p>
            <a:pPr marL="0" marR="0" lvl="0" indent="0" algn="l" rtl="0">
              <a:spcBef>
                <a:spcPts val="0"/>
              </a:spcBef>
              <a:buSzPct val="25000"/>
              <a:buNone/>
            </a:pPr>
            <a:endParaRPr lang="fr-FR" sz="1200" b="0" i="0" u="none" strike="noStrike"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effectLst/>
                <a:latin typeface="Calibri"/>
                <a:ea typeface="Calibri"/>
                <a:cs typeface="Calibri"/>
                <a:sym typeface="Calibri"/>
              </a:rPr>
              <a:t>Ils ont 10 minutes</a:t>
            </a:r>
            <a:r>
              <a:rPr lang="fr-FR" sz="1200" b="0" i="0" u="none" strike="noStrike" cap="none" baseline="0" dirty="0" smtClean="0">
                <a:solidFill>
                  <a:schemeClr val="dk1"/>
                </a:solidFill>
                <a:effectLst/>
                <a:latin typeface="Calibri"/>
                <a:ea typeface="Calibri"/>
                <a:cs typeface="Calibri"/>
                <a:sym typeface="Calibri"/>
              </a:rPr>
              <a:t> pour se préparer et ils vont ensuite faire leur discours tour à tour. Demandez-leur de s’autoévaluer. Ensuite, demandez aux autres s’ils ont des commentaires constructifs sur le discours.</a:t>
            </a:r>
          </a:p>
          <a:p>
            <a:pPr marL="0" marR="0" lvl="0" indent="0" algn="l" rtl="0">
              <a:spcBef>
                <a:spcPts val="0"/>
              </a:spcBef>
              <a:buSzPct val="25000"/>
              <a:buNone/>
            </a:pPr>
            <a:endParaRPr lang="fr-FR" sz="1200" b="0" i="0" u="none" strike="noStrike" cap="none" baseline="0" dirty="0" smtClean="0">
              <a:solidFill>
                <a:schemeClr val="dk1"/>
              </a:solidFill>
              <a:effectLst/>
              <a:latin typeface="Calibri"/>
              <a:ea typeface="Calibri"/>
              <a:cs typeface="Calibri"/>
              <a:sym typeface="Calibri"/>
            </a:endParaRPr>
          </a:p>
          <a:p>
            <a:pPr marL="0" marR="0" lvl="0" indent="0" algn="l" rtl="0">
              <a:spcBef>
                <a:spcPts val="0"/>
              </a:spcBef>
              <a:buSzPct val="25000"/>
              <a:buNone/>
            </a:pPr>
            <a:r>
              <a:rPr lang="fr-FR" sz="1200" b="0" i="0" u="none" strike="noStrike" cap="none" baseline="0" dirty="0" smtClean="0">
                <a:solidFill>
                  <a:schemeClr val="dk1"/>
                </a:solidFill>
                <a:effectLst/>
                <a:latin typeface="Calibri"/>
                <a:ea typeface="Calibri"/>
                <a:cs typeface="Calibri"/>
                <a:sym typeface="Calibri"/>
              </a:rPr>
              <a:t>Si le groupe est grand, ils peuvent présenter leurs discours en petits groupes et se donner du feedback.</a:t>
            </a:r>
            <a:endParaRPr lang="fr-FR" sz="1200" b="0" i="0" u="none" strike="noStrike" cap="none" dirty="0">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603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cap="none" dirty="0" err="1" smtClean="0">
                <a:solidFill>
                  <a:schemeClr val="dk1"/>
                </a:solidFill>
                <a:effectLst/>
                <a:latin typeface="Calibri"/>
                <a:ea typeface="Calibri"/>
                <a:cs typeface="Calibri"/>
                <a:sym typeface="Calibri"/>
              </a:rPr>
              <a:t>Toastmasters</a:t>
            </a:r>
            <a:r>
              <a:rPr lang="fr-FR" sz="1200" b="0" i="0" u="none" strike="noStrike" kern="1200" cap="none" dirty="0" smtClean="0">
                <a:solidFill>
                  <a:schemeClr val="dk1"/>
                </a:solidFill>
                <a:effectLst/>
                <a:latin typeface="Calibri"/>
                <a:ea typeface="Calibri"/>
                <a:cs typeface="Calibri"/>
                <a:sym typeface="Calibri"/>
              </a:rPr>
              <a:t> International est une association à but non lucratif internationale dont l'objectif est d'aider ses membres à améliorer leurs compétences en matière de communication et de leadership par la prise de parole en public.</a:t>
            </a:r>
          </a:p>
          <a:p>
            <a:endParaRPr lang="fr-FR" sz="1200" b="0" i="0" u="none" strike="noStrike" kern="1200" cap="none" dirty="0" smtClean="0">
              <a:solidFill>
                <a:schemeClr val="dk1"/>
              </a:solidFill>
              <a:effectLst/>
              <a:latin typeface="Calibri"/>
              <a:cs typeface="Calibri"/>
              <a:sym typeface="Calibri"/>
            </a:endParaRPr>
          </a:p>
          <a:p>
            <a:r>
              <a:rPr lang="fr-FR" sz="1200" b="0" i="0" u="none" strike="noStrike" kern="1200" cap="none" dirty="0" smtClean="0">
                <a:solidFill>
                  <a:schemeClr val="dk1"/>
                </a:solidFill>
                <a:effectLst/>
                <a:latin typeface="Calibri"/>
                <a:cs typeface="Calibri"/>
                <a:sym typeface="Calibri"/>
              </a:rPr>
              <a:t>Sur le site toastmasters.org,</a:t>
            </a:r>
            <a:r>
              <a:rPr lang="fr-FR" sz="1200" b="0" i="0" u="none" strike="noStrike" kern="1200" cap="none" baseline="0" dirty="0" smtClean="0">
                <a:solidFill>
                  <a:schemeClr val="dk1"/>
                </a:solidFill>
                <a:effectLst/>
                <a:latin typeface="Calibri"/>
                <a:cs typeface="Calibri"/>
                <a:sym typeface="Calibri"/>
              </a:rPr>
              <a:t> on peut chercher les clubs par région. Il y a un club à Casablanca et à Rabat. Vous avez la possibilité d’ouvrir d’autres clubs. C’est une excellente façon de prendre confiance en ses capacités et de développer ses compétences de prise de parole en public dans une ambiance amicale et aidante.</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575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fr-FR" sz="1200" b="0" i="0" u="none" strike="noStrike" kern="1200" cap="none" dirty="0" smtClean="0">
                <a:solidFill>
                  <a:schemeClr val="dk1"/>
                </a:solidFill>
                <a:effectLst/>
                <a:latin typeface="Calibri"/>
                <a:ea typeface="Calibri"/>
                <a:cs typeface="Calibri"/>
                <a:sym typeface="Calibri"/>
              </a:rPr>
              <a:t>Encouragez les étudiants à se pratiquer à parler en public le plus souvent possible afin qu’ils prennent confiance.</a:t>
            </a:r>
            <a:endParaRPr lang="en-CA" sz="1200" b="0" i="0" u="none" strike="noStrike" kern="1200" cap="none" dirty="0" smtClean="0">
              <a:solidFill>
                <a:schemeClr val="dk1"/>
              </a:solidFill>
              <a:effectLst/>
              <a:latin typeface="Calibri"/>
              <a:ea typeface="Calibri"/>
              <a:cs typeface="Calibri"/>
              <a:sym typeface="Calibri"/>
            </a:endParaRPr>
          </a:p>
          <a:p>
            <a:r>
              <a:rPr lang="fr-FR" sz="1200" b="0" i="0" u="none" strike="noStrike" kern="1200" cap="none" dirty="0" smtClean="0">
                <a:solidFill>
                  <a:schemeClr val="dk1"/>
                </a:solidFill>
                <a:effectLst/>
                <a:latin typeface="Calibri"/>
                <a:ea typeface="Calibri"/>
                <a:cs typeface="Calibri"/>
                <a:sym typeface="Calibri"/>
              </a:rPr>
              <a:t> </a:t>
            </a:r>
            <a:endParaRPr lang="en-CA" sz="1200" b="0" i="0" u="none" strike="noStrike" kern="1200" cap="none" dirty="0" smtClean="0">
              <a:solidFill>
                <a:schemeClr val="dk1"/>
              </a:solidFill>
              <a:effectLst/>
              <a:latin typeface="Calibri"/>
              <a:ea typeface="Calibri"/>
              <a:cs typeface="Calibri"/>
              <a:sym typeface="Calibri"/>
            </a:endParaRPr>
          </a:p>
          <a:p>
            <a:r>
              <a:rPr lang="fr-FR" sz="1200" dirty="0" smtClean="0">
                <a:effectLst/>
                <a:latin typeface="Calibri"/>
                <a:ea typeface="Calibri"/>
              </a:rPr>
              <a:t>Demandez s'il y a des questions.</a:t>
            </a:r>
            <a:endParaRPr sz="1200" b="0" i="0" u="none" strike="noStrike" cap="none" dirty="0">
              <a:solidFill>
                <a:schemeClr val="dk1"/>
              </a:solidFill>
              <a:latin typeface="Calibri"/>
              <a:ea typeface="Calibri"/>
              <a:cs typeface="Calibri"/>
              <a:sym typeface="Calibri"/>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885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62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1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CA" sz="1200" b="0" i="0" u="none" strike="noStrike" cap="none" dirty="0" smtClean="0">
                <a:solidFill>
                  <a:schemeClr val="dk1"/>
                </a:solidFill>
                <a:latin typeface="Calibri"/>
                <a:ea typeface="Calibri"/>
                <a:cs typeface="Calibri"/>
                <a:sym typeface="Calibri"/>
              </a:rPr>
              <a:t>Présentez</a:t>
            </a:r>
            <a:r>
              <a:rPr lang="fr-CA" sz="1200" b="0" i="0" u="none" strike="noStrike" cap="none" baseline="0" dirty="0" smtClean="0">
                <a:solidFill>
                  <a:schemeClr val="dk1"/>
                </a:solidFill>
                <a:latin typeface="Calibri"/>
                <a:ea typeface="Calibri"/>
                <a:cs typeface="Calibri"/>
                <a:sym typeface="Calibri"/>
              </a:rPr>
              <a:t> les objectifs d’apprentissage. Expliquez que nous aborderons les discours préparés mais aussi la prise de parole de manière impromptue.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fr-CA" dirty="0" smtClean="0"/>
              <a:t>Expliquer que la prise de parole en public fait partie des peurs les plus répandues, même pour les personnes qui ont beaucoup</a:t>
            </a:r>
            <a:r>
              <a:rPr lang="fr-CA" baseline="0" dirty="0" smtClean="0"/>
              <a:t> d’expérience.</a:t>
            </a:r>
            <a:endParaRPr lang="en-CA"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639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Demandez aux</a:t>
            </a:r>
            <a:r>
              <a:rPr lang="fr-CA" baseline="0" dirty="0" smtClean="0"/>
              <a:t> étudiants: Quand avez-vous à prendre la parole en public? Laissez-les donner des exemples. Demandez-leur: Quand aurez-vous à prendre la parole en public dans votre carrière?</a:t>
            </a:r>
          </a:p>
          <a:p>
            <a:endParaRPr lang="fr-CA" baseline="0" dirty="0" smtClean="0"/>
          </a:p>
          <a:p>
            <a:r>
              <a:rPr lang="fr-CA" baseline="0" dirty="0" smtClean="0"/>
              <a:t>Complétez leurs exemples avec ceux sur la diapositive.</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222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Expliquez que pour préparer un discours, il faut se renseigner</a:t>
            </a:r>
            <a:r>
              <a:rPr lang="fr-CA" baseline="0" dirty="0" smtClean="0"/>
              <a:t> afin d’être efficace.</a:t>
            </a:r>
          </a:p>
          <a:p>
            <a:endParaRPr lang="fr-CA" baseline="0" dirty="0" smtClean="0"/>
          </a:p>
          <a:p>
            <a:r>
              <a:rPr lang="fr-CA" baseline="0" dirty="0" smtClean="0"/>
              <a:t>Demandez aux étudiants: Comment est-ce que le contexte peut affecter la réception du discours? Laissez-les donner leurs idées.</a:t>
            </a:r>
          </a:p>
          <a:p>
            <a:r>
              <a:rPr lang="fr-CA" baseline="0" dirty="0" smtClean="0"/>
              <a:t/>
            </a:r>
            <a:br>
              <a:rPr lang="fr-CA" baseline="0" dirty="0" smtClean="0"/>
            </a:br>
            <a:r>
              <a:rPr lang="fr-CA" baseline="0" dirty="0" smtClean="0"/>
              <a:t>Demandez: Comment est-ce que les caractéristiques de l’auditoire influencent le discours à préparer? Laissez-les répondre. Dites qu’on doit adapter son sujet en fonction de l’auditoire (niveau de connaissances).</a:t>
            </a:r>
          </a:p>
          <a:p>
            <a:endParaRPr lang="fr-CA" baseline="0" dirty="0" smtClean="0"/>
          </a:p>
          <a:p>
            <a:r>
              <a:rPr lang="fr-CA" baseline="0" dirty="0" smtClean="0"/>
              <a:t>Auditoire captif ou volontaire: on parle parfois pour des gens qui sont venus nous écouter (ex: une conférence) et parfois pour un auditoire captif (un exposé oral auquel les autres étudiants sont obligés d’assister)</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22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Dites qu’on doit</a:t>
            </a:r>
            <a:r>
              <a:rPr lang="fr-CA" baseline="0" dirty="0" smtClean="0"/>
              <a:t> choisir un sujet qu’on maîtrise et qui est d’intérêt pour notre auditoire.</a:t>
            </a:r>
          </a:p>
          <a:p>
            <a:r>
              <a:rPr lang="fr-CA" baseline="0" dirty="0" smtClean="0"/>
              <a:t/>
            </a:r>
            <a:br>
              <a:rPr lang="fr-CA" baseline="0" dirty="0" smtClean="0"/>
            </a:br>
            <a:r>
              <a:rPr lang="fr-CA" baseline="0" dirty="0" smtClean="0"/>
              <a:t>Expliquez que le discours a trois parties: l’introduction (où on leur dit de quoi on va leur parler), le corps (où on leur dit ce dont on veut leur parler), et la conclusion (où on leur dit de quoi on leur a parlé).</a:t>
            </a:r>
          </a:p>
          <a:p>
            <a:endParaRPr lang="fr-CA" baseline="0" dirty="0" smtClean="0"/>
          </a:p>
          <a:p>
            <a:r>
              <a:rPr lang="fr-CA" baseline="0" dirty="0" smtClean="0"/>
              <a:t>Expliquez que l’introduction doit capter l’attention de l’auditoire (poser une question, donner une statistique frappante, etc.). Le corps du discours doit être divisé en quelques idées appuyées par des exemples ou autres qui permettent de mieux comprendre. La conclusion doit rappeler le message principal.</a:t>
            </a:r>
          </a:p>
          <a:p>
            <a:endParaRPr lang="fr-CA" baseline="0" dirty="0" smtClean="0"/>
          </a:p>
          <a:p>
            <a:r>
              <a:rPr lang="fr-CA" baseline="0" dirty="0" smtClean="0"/>
              <a:t>Pour préparer son discours, on développe d’abord le corps du discours, et ensuite l’introduction et la conclusion.</a:t>
            </a:r>
          </a:p>
          <a:p>
            <a:endParaRPr lang="fr-CA" baseline="0" dirty="0" smtClean="0"/>
          </a:p>
          <a:p>
            <a:r>
              <a:rPr lang="fr-CA" baseline="0" dirty="0" smtClean="0"/>
              <a:t>Pour bien se préparer, il vaut mieux mémoriser les idées plutôt que des phrases, afin de ne pas réciter. On peut noter des mots-clés sur des cartons.</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479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Demandez</a:t>
            </a:r>
            <a:r>
              <a:rPr lang="fr-CA" baseline="0" dirty="0" smtClean="0"/>
              <a:t> aux étudiants: que font les bons orateurs selon vous? (utilise leurs bras, change de ton, prenne des pauses, regarde leur auditoire, etc.)</a:t>
            </a:r>
          </a:p>
          <a:p>
            <a:r>
              <a:rPr lang="fr-CA" baseline="0" dirty="0" smtClean="0"/>
              <a:t>Quels comportements vous irritent chez certains orateurs (parler trop vite, pas assez fort, gestuelle exagérée, figé, ne regarde pas, etc.)</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038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Présentez</a:t>
            </a:r>
            <a:r>
              <a:rPr lang="fr-CA" baseline="0" dirty="0" smtClean="0"/>
              <a:t> une vidéo d’un bon orateur aux étudiants. Vous pouvez leur montrer le premier discours d’Obama après son élection: https://www.youtube.com/watch?v=yDG_8dpH6tQ ou une autre vidéo d’un excellent orateur connu par les étudiants.</a:t>
            </a:r>
          </a:p>
          <a:p>
            <a:endParaRPr lang="fr-CA" baseline="0" dirty="0" smtClean="0"/>
          </a:p>
          <a:p>
            <a:r>
              <a:rPr lang="fr-CA" baseline="0" dirty="0" smtClean="0"/>
              <a:t>Revenez sur les éléments de la diapo précédente en faisant des liens avec la vidéo (le non verbal de l’orateur, son ton, etc.)</a:t>
            </a:r>
          </a:p>
          <a:p>
            <a:endParaRPr lang="fr-CA" baseline="0" dirty="0" smtClean="0"/>
          </a:p>
          <a:p>
            <a:r>
              <a:rPr lang="fr-CA" baseline="0" dirty="0" smtClean="0"/>
              <a:t>Demandez aux étudiants: qu’est-ce qui vous fait peur de parler en public? Laissez-les donner des réponses (avoir l’air fou, perdre mes moyens, parler trop vite, rougir, etc.)</a:t>
            </a:r>
          </a:p>
          <a:p>
            <a:endParaRPr lang="fr-CA" baseline="0" dirty="0" smtClean="0"/>
          </a:p>
          <a:p>
            <a:r>
              <a:rPr lang="fr-CA" baseline="0" dirty="0" smtClean="0"/>
              <a:t>Présentez ensuite cette vidéo sur le trac et le stress: https://www.youtube.com/watch?v=DYxuIk47EvI&amp;index=8&amp;list=WL</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688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Revenez sur les éléments</a:t>
            </a:r>
            <a:r>
              <a:rPr lang="fr-CA" baseline="0" dirty="0" smtClean="0"/>
              <a:t> de la vidéo:</a:t>
            </a:r>
            <a:endParaRPr lang="fr-CA" dirty="0" smtClean="0"/>
          </a:p>
          <a:p>
            <a:endParaRPr lang="fr-CA" dirty="0" smtClean="0"/>
          </a:p>
          <a:p>
            <a:r>
              <a:rPr lang="fr-CA" dirty="0" smtClean="0"/>
              <a:t>Expliquez</a:t>
            </a:r>
            <a:r>
              <a:rPr lang="fr-CA" baseline="0" dirty="0" smtClean="0"/>
              <a:t> que pour prendre confiance à parler en public, il faut pratiquer le plus possible. Cet atelier ainsi que les autres ateliers du CC permettent de prendre la parole en public dans un contexte soutenant.</a:t>
            </a:r>
          </a:p>
          <a:p>
            <a:endParaRPr lang="fr-CA" baseline="0" dirty="0" smtClean="0"/>
          </a:p>
          <a:p>
            <a:r>
              <a:rPr lang="fr-CA" baseline="0" dirty="0" smtClean="0"/>
              <a:t>Dites que de sourire nous fait mieux paraître, mais que ça influence aussi notre état d’esprit de manière positive.</a:t>
            </a:r>
          </a:p>
          <a:p>
            <a:endParaRPr lang="fr-CA" baseline="0" dirty="0" smtClean="0"/>
          </a:p>
          <a:p>
            <a:r>
              <a:rPr lang="fr-CA" baseline="0" dirty="0" smtClean="0"/>
              <a:t>Dites qu’une étude a été réalisée par une chercheure aux États-Unis qui a démontré que de prendre des poses de dominance (bras ouvert, épaules droites) augmente la testostérone et fait donc prendre confiance en soi. Vous pouvez leur faire pratiquer la posture.</a:t>
            </a:r>
          </a:p>
          <a:p>
            <a:endParaRPr lang="fr-CA" baseline="0" dirty="0" smtClean="0"/>
          </a:p>
          <a:p>
            <a:r>
              <a:rPr lang="fr-CA" baseline="0" dirty="0" smtClean="0"/>
              <a:t>Suggérez de prendre de longues respirations pour reprendre son calme avant de faire une présentation.</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581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ack cover empty">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Shape 1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Shape 12"/>
          <p:cNvPicPr preferRelativeResize="0"/>
          <p:nvPr/>
        </p:nvPicPr>
        <p:blipFill rotWithShape="1">
          <a:blip r:embed="rId5">
            <a:alphaModFix/>
          </a:blip>
          <a:srcRect/>
          <a:stretch/>
        </p:blipFill>
        <p:spPr>
          <a:xfrm>
            <a:off x="303645" y="317500"/>
            <a:ext cx="8536708" cy="4396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Shape 15" descr="background-02.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16" name="Shape 16"/>
          <p:cNvPicPr preferRelativeResize="0"/>
          <p:nvPr/>
        </p:nvPicPr>
        <p:blipFill rotWithShape="1">
          <a:blip r:embed="rId4">
            <a:alphaModFix/>
          </a:blip>
          <a:srcRect/>
          <a:stretch/>
        </p:blipFill>
        <p:spPr>
          <a:xfrm>
            <a:off x="393700" y="6368469"/>
            <a:ext cx="8420099" cy="282932"/>
          </a:xfrm>
          <a:prstGeom prst="rect">
            <a:avLst/>
          </a:prstGeom>
          <a:noFill/>
          <a:ln>
            <a:noFill/>
          </a:ln>
        </p:spPr>
      </p:pic>
      <p:pic>
        <p:nvPicPr>
          <p:cNvPr id="17" name="Shape 17"/>
          <p:cNvPicPr preferRelativeResize="0"/>
          <p:nvPr/>
        </p:nvPicPr>
        <p:blipFill rotWithShape="1">
          <a:blip r:embed="rId5">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Shape 20"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21" name="Shape 21"/>
          <p:cNvPicPr preferRelativeResize="0"/>
          <p:nvPr/>
        </p:nvPicPr>
        <p:blipFill rotWithShape="1">
          <a:blip r:embed="rId4">
            <a:alphaModFix/>
          </a:blip>
          <a:srcRect/>
          <a:stretch/>
        </p:blipFill>
        <p:spPr>
          <a:xfrm rot="10800000">
            <a:off x="-25400" y="5767274"/>
            <a:ext cx="9194801" cy="1090725"/>
          </a:xfrm>
          <a:prstGeom prst="rect">
            <a:avLst/>
          </a:prstGeom>
          <a:noFill/>
          <a:ln>
            <a:noFill/>
          </a:ln>
        </p:spPr>
      </p:pic>
      <p:pic>
        <p:nvPicPr>
          <p:cNvPr id="22" name="Shape 22"/>
          <p:cNvPicPr preferRelativeResize="0"/>
          <p:nvPr/>
        </p:nvPicPr>
        <p:blipFill rotWithShape="1">
          <a:blip r:embed="rId5">
            <a:alphaModFix/>
          </a:blip>
          <a:srcRect/>
          <a:stretch/>
        </p:blipFill>
        <p:spPr>
          <a:xfrm>
            <a:off x="361950" y="6206839"/>
            <a:ext cx="8420099" cy="282932"/>
          </a:xfrm>
          <a:prstGeom prst="rect">
            <a:avLst/>
          </a:prstGeom>
          <a:noFill/>
          <a:ln>
            <a:noFill/>
          </a:ln>
        </p:spPr>
      </p:pic>
      <p:sp>
        <p:nvSpPr>
          <p:cNvPr id="23" name="Shape 23"/>
          <p:cNvSpPr txBox="1"/>
          <p:nvPr/>
        </p:nvSpPr>
        <p:spPr>
          <a:xfrm>
            <a:off x="11731625" y="390525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p:nvPr/>
        </p:nvSpPr>
        <p:spPr>
          <a:xfrm>
            <a:off x="1547665" y="3405352"/>
            <a:ext cx="6120680" cy="101007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FFFFFF"/>
              </a:buClr>
              <a:buSzPct val="25000"/>
              <a:buFont typeface="Gill Sans"/>
              <a:buNone/>
            </a:pPr>
            <a:r>
              <a:rPr lang="fr-CA" sz="3200" b="0" i="0" u="none" strike="noStrike" cap="none" dirty="0" smtClean="0">
                <a:solidFill>
                  <a:srgbClr val="FFFFFF"/>
                </a:solidFill>
                <a:latin typeface="Gill Sans"/>
                <a:ea typeface="Gill Sans"/>
                <a:cs typeface="Gill Sans"/>
                <a:sym typeface="Gill Sans"/>
              </a:rPr>
              <a:t>PRISE DE PAROLE EN PUBLIC</a:t>
            </a:r>
            <a:endParaRPr lang="fr-FR" sz="2800" b="0" i="0" u="none" strike="noStrike" cap="none" dirty="0">
              <a:solidFill>
                <a:srgbClr val="FFFFFF"/>
              </a:solidFill>
              <a:latin typeface="Gill Sans"/>
              <a:ea typeface="Gill Sans"/>
              <a:cs typeface="Gill Sans"/>
              <a:sym typeface="Gill Sans"/>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D3B781E5-A9E3-4307-A376-C02E1EE7D2D9}" type="slidenum">
              <a:rPr lang="fr-FR" sz="1200" smtClean="0">
                <a:latin typeface="Gill Sans" panose="020B0604020202020204" charset="0"/>
              </a:rPr>
              <a:pPr algn="ctr"/>
              <a:t>1</a:t>
            </a:fld>
            <a:r>
              <a:rPr lang="fr-FR" sz="1200" smtClean="0">
                <a:latin typeface="Gill Sans" panose="020B0604020202020204" charset="0"/>
              </a:rPr>
              <a:t> / 14</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txBox="1"/>
          <p:nvPr/>
        </p:nvSpPr>
        <p:spPr>
          <a:xfrm>
            <a:off x="304800" y="266513"/>
            <a:ext cx="8534400" cy="692337"/>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PRENDRE LA PAROLE DE MANIÈRE IMPROMPTUE</a:t>
            </a:r>
            <a:endParaRPr lang="fr-FR" dirty="0">
              <a:sym typeface="Gill Sans"/>
            </a:endParaRPr>
          </a:p>
        </p:txBody>
      </p:sp>
      <p:sp>
        <p:nvSpPr>
          <p:cNvPr id="5" name="TextBox 4"/>
          <p:cNvSpPr txBox="1"/>
          <p:nvPr/>
        </p:nvSpPr>
        <p:spPr>
          <a:xfrm>
            <a:off x="304225" y="958849"/>
            <a:ext cx="8534400" cy="4673600"/>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CA" sz="2000" dirty="0" smtClean="0">
                <a:solidFill>
                  <a:srgbClr val="17375E"/>
                </a:solidFill>
                <a:latin typeface="Gill Sans" panose="020B0604020202020204" charset="0"/>
              </a:rPr>
              <a:t>Donner son opinion, poser une question, répondre à une </a:t>
            </a:r>
            <a:r>
              <a:rPr lang="fr-CA" sz="2000" dirty="0" smtClean="0">
                <a:solidFill>
                  <a:srgbClr val="17375E"/>
                </a:solidFill>
                <a:latin typeface="Gill Sans" panose="020B0604020202020204" charset="0"/>
              </a:rPr>
              <a:t>question</a:t>
            </a:r>
          </a:p>
          <a:p>
            <a:pPr algn="just">
              <a:lnSpc>
                <a:spcPts val="2000"/>
              </a:lnSpc>
              <a:spcBef>
                <a:spcPts val="1200"/>
              </a:spcBef>
              <a:spcAft>
                <a:spcPts val="1200"/>
              </a:spcAft>
            </a:pPr>
            <a:r>
              <a:rPr lang="fr-CA" sz="2000" dirty="0" smtClean="0">
                <a:solidFill>
                  <a:srgbClr val="17375E"/>
                </a:solidFill>
                <a:latin typeface="Gill Sans" panose="020B0604020202020204" charset="0"/>
              </a:rPr>
              <a:t>Introverti </a:t>
            </a:r>
            <a:r>
              <a:rPr lang="fr-CA" sz="2000" dirty="0" smtClean="0">
                <a:solidFill>
                  <a:srgbClr val="17375E"/>
                </a:solidFill>
                <a:latin typeface="Gill Sans" panose="020B0604020202020204" charset="0"/>
              </a:rPr>
              <a:t>vs Extraverti</a:t>
            </a:r>
            <a:endParaRPr lang="en-CA" sz="2000" dirty="0">
              <a:solidFill>
                <a:srgbClr val="17375E"/>
              </a:solidFill>
              <a:latin typeface="Gill Sans" panose="020B060402020202020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868" y="1844824"/>
            <a:ext cx="4513684" cy="347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000500" y="6286499"/>
            <a:ext cx="1270000" cy="279400"/>
          </a:xfrm>
          <a:prstGeom prst="rect">
            <a:avLst/>
          </a:prstGeom>
          <a:noFill/>
        </p:spPr>
        <p:txBody>
          <a:bodyPr vert="horz" rtlCol="0">
            <a:spAutoFit/>
          </a:bodyPr>
          <a:lstStyle/>
          <a:p>
            <a:pPr algn="ctr"/>
            <a:fld id="{2A2C72F7-CCC8-406B-905E-E8A818D67F5D}" type="slidenum">
              <a:rPr lang="fr-FR" sz="1200" smtClean="0">
                <a:latin typeface="Gill Sans" panose="020B0604020202020204" charset="0"/>
              </a:rPr>
              <a:pPr algn="ctr"/>
              <a:t>10</a:t>
            </a:fld>
            <a:r>
              <a:rPr lang="fr-FR" sz="1200" smtClean="0">
                <a:latin typeface="Gill Sans" panose="020B0604020202020204" charset="0"/>
              </a:rPr>
              <a:t> / 14</a:t>
            </a:r>
            <a:endParaRPr lang="fr-FR" sz="1200">
              <a:latin typeface="Gill Sans" panose="020B0604020202020204" charset="0"/>
            </a:endParaRPr>
          </a:p>
        </p:txBody>
      </p:sp>
    </p:spTree>
    <p:extLst>
      <p:ext uri="{BB962C8B-B14F-4D97-AF65-F5344CB8AC3E}">
        <p14:creationId xmlns:p14="http://schemas.microsoft.com/office/powerpoint/2010/main" val="4025166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p:nvPr/>
        </p:nvSpPr>
        <p:spPr>
          <a:xfrm>
            <a:off x="467543" y="2780927"/>
            <a:ext cx="8229600" cy="962024"/>
          </a:xfrm>
          <a:prstGeom prst="rect">
            <a:avLst/>
          </a:prstGeom>
          <a:noFill/>
          <a:ln>
            <a:noFill/>
          </a:ln>
        </p:spPr>
        <p:txBody>
          <a:bodyPr lIns="91425" tIns="45700" rIns="91425" bIns="45700" anchor="t" anchorCtr="0">
            <a:noAutofit/>
          </a:bodyPr>
          <a:lstStyle/>
          <a:p>
            <a:pPr marL="0" marR="0" lvl="0" indent="0" algn="ctr" rtl="0">
              <a:spcBef>
                <a:spcPts val="0"/>
              </a:spcBef>
              <a:buClr>
                <a:srgbClr val="C2113A"/>
              </a:buClr>
              <a:buSzPct val="25000"/>
              <a:buFont typeface="Gill Sans"/>
              <a:buNone/>
            </a:pPr>
            <a:r>
              <a:rPr lang="fr-FR" sz="2200">
                <a:solidFill>
                  <a:srgbClr val="C2113A"/>
                </a:solidFill>
                <a:latin typeface="Gill Sans"/>
                <a:ea typeface="Gill Sans"/>
                <a:cs typeface="Gill Sans"/>
                <a:sym typeface="Gill Sans"/>
              </a:rPr>
              <a:t>MISE EN PRATIQUE</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86BC3C84-D523-48F9-AC68-0161BA603E03}" type="slidenum">
              <a:rPr lang="fr-FR" sz="1200" smtClean="0">
                <a:latin typeface="Gill Sans" panose="020B0604020202020204" charset="0"/>
              </a:rPr>
              <a:pPr algn="ctr"/>
              <a:t>11</a:t>
            </a:fld>
            <a:r>
              <a:rPr lang="fr-FR" sz="1200" smtClean="0">
                <a:latin typeface="Gill Sans" panose="020B0604020202020204" charset="0"/>
              </a:rPr>
              <a:t> / 14</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1"/>
          <p:cNvSpPr txBox="1"/>
          <p:nvPr/>
        </p:nvSpPr>
        <p:spPr>
          <a:xfrm>
            <a:off x="304800" y="266513"/>
            <a:ext cx="8534400" cy="692337"/>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TOASTMASTERS INTERNATIONAL</a:t>
            </a:r>
            <a:endParaRPr lang="fr-FR" dirty="0">
              <a:sym typeface="Gill Sans"/>
            </a:endParaRPr>
          </a:p>
        </p:txBody>
      </p:sp>
      <p:sp>
        <p:nvSpPr>
          <p:cNvPr id="3" name="TextBox 2"/>
          <p:cNvSpPr txBox="1"/>
          <p:nvPr/>
        </p:nvSpPr>
        <p:spPr>
          <a:xfrm>
            <a:off x="304225" y="958850"/>
            <a:ext cx="8534400" cy="779188"/>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dirty="0" err="1" smtClean="0">
                <a:solidFill>
                  <a:srgbClr val="17375E"/>
                </a:solidFill>
                <a:latin typeface="Gill Sans" panose="020B0604020202020204" charset="0"/>
              </a:rPr>
              <a:t>Toastmasters</a:t>
            </a:r>
            <a:r>
              <a:rPr lang="fr-FR" sz="2000" dirty="0" smtClean="0">
                <a:solidFill>
                  <a:srgbClr val="17375E"/>
                </a:solidFill>
                <a:latin typeface="Gill Sans" panose="020B0604020202020204" charset="0"/>
              </a:rPr>
              <a:t> </a:t>
            </a:r>
            <a:r>
              <a:rPr lang="fr-FR" sz="2000" dirty="0">
                <a:solidFill>
                  <a:srgbClr val="17375E"/>
                </a:solidFill>
                <a:latin typeface="Gill Sans" panose="020B0604020202020204" charset="0"/>
              </a:rPr>
              <a:t>International est une association à but non lucratif internationale dont l'objectif est d'aider ses membres à améliorer leurs compétences en matière de communication et de leadership par la prise de parole en public.</a:t>
            </a:r>
          </a:p>
        </p:txBody>
      </p:sp>
      <p:pic>
        <p:nvPicPr>
          <p:cNvPr id="8194" name="Picture 2" descr="Résultats de recherche d'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4020579"/>
            <a:ext cx="2120900" cy="177697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000500" y="6286499"/>
            <a:ext cx="1270000" cy="279400"/>
          </a:xfrm>
          <a:prstGeom prst="rect">
            <a:avLst/>
          </a:prstGeom>
          <a:noFill/>
        </p:spPr>
        <p:txBody>
          <a:bodyPr vert="horz" rtlCol="0">
            <a:spAutoFit/>
          </a:bodyPr>
          <a:lstStyle/>
          <a:p>
            <a:pPr algn="ctr"/>
            <a:fld id="{D73344BB-DEA0-4281-B73A-1916C025B33C}" type="slidenum">
              <a:rPr lang="fr-FR" sz="1200" smtClean="0">
                <a:latin typeface="Gill Sans" panose="020B0604020202020204" charset="0"/>
              </a:rPr>
              <a:pPr algn="ctr"/>
              <a:t>12</a:t>
            </a:fld>
            <a:r>
              <a:rPr lang="fr-FR" sz="1200" smtClean="0">
                <a:latin typeface="Gill Sans" panose="020B0604020202020204" charset="0"/>
              </a:rPr>
              <a:t> / 14</a:t>
            </a:r>
            <a:endParaRPr lang="fr-FR" sz="1200">
              <a:latin typeface="Gill Sans" panose="020B0604020202020204" charset="0"/>
            </a:endParaRPr>
          </a:p>
        </p:txBody>
      </p:sp>
    </p:spTree>
    <p:extLst>
      <p:ext uri="{BB962C8B-B14F-4D97-AF65-F5344CB8AC3E}">
        <p14:creationId xmlns:p14="http://schemas.microsoft.com/office/powerpoint/2010/main" val="8761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304800" y="266514"/>
            <a:ext cx="8534400" cy="692337"/>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a:sym typeface="Gill Sans"/>
              </a:rPr>
              <a:t>QUESTIONS?</a:t>
            </a:r>
            <a:endParaRPr lang="fr-FR">
              <a:sym typeface="Gill Sans"/>
            </a:endParaRPr>
          </a:p>
        </p:txBody>
      </p:sp>
      <p:pic>
        <p:nvPicPr>
          <p:cNvPr id="143" name="Shape 143"/>
          <p:cNvPicPr preferRelativeResize="0"/>
          <p:nvPr/>
        </p:nvPicPr>
        <p:blipFill rotWithShape="1">
          <a:blip r:embed="rId3">
            <a:alphaModFix/>
          </a:blip>
          <a:srcRect/>
          <a:stretch/>
        </p:blipFill>
        <p:spPr>
          <a:xfrm>
            <a:off x="1454726" y="1293091"/>
            <a:ext cx="6165272" cy="4283362"/>
          </a:xfrm>
          <a:prstGeom prst="rect">
            <a:avLst/>
          </a:prstGeom>
          <a:noFill/>
          <a:ln>
            <a:noFill/>
          </a:ln>
        </p:spPr>
      </p:pic>
      <p:sp>
        <p:nvSpPr>
          <p:cNvPr id="3" name="ZoneTexte 2"/>
          <p:cNvSpPr txBox="1"/>
          <p:nvPr/>
        </p:nvSpPr>
        <p:spPr>
          <a:xfrm>
            <a:off x="4000500" y="6286499"/>
            <a:ext cx="1270000" cy="279400"/>
          </a:xfrm>
          <a:prstGeom prst="rect">
            <a:avLst/>
          </a:prstGeom>
          <a:noFill/>
        </p:spPr>
        <p:txBody>
          <a:bodyPr vert="horz" rtlCol="0">
            <a:spAutoFit/>
          </a:bodyPr>
          <a:lstStyle/>
          <a:p>
            <a:pPr algn="ctr"/>
            <a:fld id="{A41077B0-3844-4BC0-83A2-47A50F5D7D19}" type="slidenum">
              <a:rPr lang="fr-FR" sz="1200" smtClean="0">
                <a:latin typeface="Gill Sans" panose="020B0604020202020204" charset="0"/>
              </a:rPr>
              <a:pPr algn="ctr"/>
              <a:t>13</a:t>
            </a:fld>
            <a:r>
              <a:rPr lang="fr-FR" sz="1200" smtClean="0">
                <a:latin typeface="Gill Sans" panose="020B0604020202020204" charset="0"/>
              </a:rPr>
              <a:t> / 14</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901700" y="2791663"/>
            <a:ext cx="7340600" cy="650038"/>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Gill Sans"/>
              <a:buNone/>
            </a:pPr>
            <a:r>
              <a:rPr lang="fr-FR" sz="2200" cap="none">
                <a:solidFill>
                  <a:srgbClr val="FFFFFF"/>
                </a:solidFill>
                <a:latin typeface="Gill Sans"/>
                <a:ea typeface="Gill Sans"/>
                <a:cs typeface="Gill Sans"/>
                <a:sym typeface="Gill Sans"/>
              </a:rPr>
              <a:t>MERCI !</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B8416C41-4CC2-4846-B106-0A5C47869AD1}" type="slidenum">
              <a:rPr lang="fr-FR" sz="1200" smtClean="0">
                <a:latin typeface="Gill Sans" panose="020B0604020202020204" charset="0"/>
              </a:rPr>
              <a:pPr algn="ctr"/>
              <a:t>14</a:t>
            </a:fld>
            <a:r>
              <a:rPr lang="fr-FR" sz="1200" smtClean="0">
                <a:latin typeface="Gill Sans" panose="020B0604020202020204" charset="0"/>
              </a:rPr>
              <a:t> / 14</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p:nvPr/>
        </p:nvSpPr>
        <p:spPr>
          <a:xfrm>
            <a:off x="311150" y="958850"/>
            <a:ext cx="2616200" cy="720724"/>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a:solidFill>
                  <a:srgbClr val="FFFFFF"/>
                </a:solidFill>
                <a:latin typeface="Gill Sans" panose="020B0604020202020204" charset="0"/>
                <a:sym typeface="Arial"/>
              </a:rPr>
              <a:t>ENGAGEMENT</a:t>
            </a:r>
          </a:p>
        </p:txBody>
      </p:sp>
      <p:sp>
        <p:nvSpPr>
          <p:cNvPr id="36" name="Shape 36"/>
          <p:cNvSpPr/>
          <p:nvPr/>
        </p:nvSpPr>
        <p:spPr>
          <a:xfrm>
            <a:off x="311150" y="1987550"/>
            <a:ext cx="2616200" cy="720724"/>
          </a:xfrm>
          <a:prstGeom prst="roundRect">
            <a:avLst>
              <a:gd name="adj" fmla="val 16667"/>
            </a:avLst>
          </a:prstGeom>
          <a:solidFill>
            <a:srgbClr val="833E9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a:solidFill>
                  <a:srgbClr val="FFFFFF"/>
                </a:solidFill>
                <a:latin typeface="Gill Sans" panose="020B0604020202020204" charset="0"/>
                <a:sym typeface="Arial"/>
              </a:rPr>
              <a:t>RESPECT</a:t>
            </a:r>
          </a:p>
        </p:txBody>
      </p:sp>
      <p:sp>
        <p:nvSpPr>
          <p:cNvPr id="37" name="Shape 37"/>
          <p:cNvSpPr/>
          <p:nvPr/>
        </p:nvSpPr>
        <p:spPr>
          <a:xfrm>
            <a:off x="311150" y="3016250"/>
            <a:ext cx="2616200" cy="720724"/>
          </a:xfrm>
          <a:prstGeom prst="roundRect">
            <a:avLst>
              <a:gd name="adj" fmla="val 16667"/>
            </a:avLst>
          </a:prstGeom>
          <a:solidFill>
            <a:srgbClr val="1DB8D1"/>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a:solidFill>
                  <a:srgbClr val="FFFFFF"/>
                </a:solidFill>
                <a:latin typeface="Gill Sans" panose="020B0604020202020204" charset="0"/>
                <a:sym typeface="Arial"/>
              </a:rPr>
              <a:t>COMMUNICATION POSITIVE</a:t>
            </a:r>
          </a:p>
        </p:txBody>
      </p:sp>
      <p:sp>
        <p:nvSpPr>
          <p:cNvPr id="38" name="Shape 38"/>
          <p:cNvSpPr/>
          <p:nvPr/>
        </p:nvSpPr>
        <p:spPr>
          <a:xfrm>
            <a:off x="311150" y="4044950"/>
            <a:ext cx="2616200" cy="720724"/>
          </a:xfrm>
          <a:prstGeom prst="roundRect">
            <a:avLst>
              <a:gd name="adj" fmla="val 16667"/>
            </a:avLst>
          </a:prstGeom>
          <a:solidFill>
            <a:srgbClr val="FC8A0E"/>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dirty="0" smtClean="0">
                <a:solidFill>
                  <a:srgbClr val="FFFFFF"/>
                </a:solidFill>
                <a:latin typeface="Gill Sans" panose="020B0604020202020204" charset="0"/>
                <a:sym typeface="Arial"/>
              </a:rPr>
              <a:t>PROFESSIONNALISME</a:t>
            </a:r>
            <a:endParaRPr lang="fr-FR" b="0" i="0" u="none" strike="noStrike" cap="none" dirty="0">
              <a:solidFill>
                <a:srgbClr val="FFFFFF"/>
              </a:solidFill>
              <a:latin typeface="Gill Sans" panose="020B0604020202020204" charset="0"/>
              <a:sym typeface="Arial"/>
            </a:endParaRPr>
          </a:p>
        </p:txBody>
      </p:sp>
      <p:sp>
        <p:nvSpPr>
          <p:cNvPr id="39" name="Shape 39"/>
          <p:cNvSpPr/>
          <p:nvPr/>
        </p:nvSpPr>
        <p:spPr>
          <a:xfrm>
            <a:off x="3233738" y="958850"/>
            <a:ext cx="5489574" cy="720724"/>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600" b="0" i="0" u="none" strike="noStrike" cap="none">
                <a:solidFill>
                  <a:srgbClr val="002A6C"/>
                </a:solidFill>
                <a:latin typeface="Gill Sans" panose="020B0604020202020204" charset="0"/>
                <a:sym typeface="Arial"/>
              </a:rPr>
              <a:t>S’engager activement dans toutes les activités et discussions </a:t>
            </a:r>
          </a:p>
        </p:txBody>
      </p:sp>
      <p:sp>
        <p:nvSpPr>
          <p:cNvPr id="40" name="Shape 40"/>
          <p:cNvSpPr/>
          <p:nvPr/>
        </p:nvSpPr>
        <p:spPr>
          <a:xfrm>
            <a:off x="3248025" y="1989138"/>
            <a:ext cx="5487988" cy="720724"/>
          </a:xfrm>
          <a:prstGeom prst="roundRect">
            <a:avLst>
              <a:gd name="adj" fmla="val 16667"/>
            </a:avLst>
          </a:prstGeom>
          <a:noFill/>
          <a:ln w="9525" cap="flat" cmpd="sng">
            <a:solidFill>
              <a:srgbClr val="833E90"/>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a:solidFill>
                  <a:srgbClr val="002A6C"/>
                </a:solidFill>
                <a:latin typeface="Gill Sans" panose="020B0604020202020204" charset="0"/>
                <a:sym typeface="Arial"/>
              </a:rPr>
              <a:t>Se respecter soi-même et respecter les autres. </a:t>
            </a:r>
          </a:p>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a:solidFill>
                  <a:srgbClr val="002A6C"/>
                </a:solidFill>
                <a:latin typeface="Gill Sans" panose="020B0604020202020204" charset="0"/>
                <a:sym typeface="Arial"/>
              </a:rPr>
              <a:t>Etre attentif aux feedbacks des autres</a:t>
            </a:r>
          </a:p>
        </p:txBody>
      </p:sp>
      <p:sp>
        <p:nvSpPr>
          <p:cNvPr id="41" name="Shape 41"/>
          <p:cNvSpPr/>
          <p:nvPr/>
        </p:nvSpPr>
        <p:spPr>
          <a:xfrm>
            <a:off x="3248025" y="3016250"/>
            <a:ext cx="5487988" cy="720724"/>
          </a:xfrm>
          <a:prstGeom prst="roundRect">
            <a:avLst>
              <a:gd name="adj" fmla="val 16667"/>
            </a:avLst>
          </a:prstGeom>
          <a:noFill/>
          <a:ln w="9525" cap="flat" cmpd="sng">
            <a:solidFill>
              <a:srgbClr val="1DB8D1"/>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a:solidFill>
                  <a:srgbClr val="002A6C"/>
                </a:solidFill>
                <a:latin typeface="Gill Sans" panose="020B0604020202020204" charset="0"/>
                <a:sym typeface="Arial"/>
              </a:rPr>
              <a:t>Ecouter les autres et éviter les jugements de valeurs. </a:t>
            </a:r>
          </a:p>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a:solidFill>
                  <a:srgbClr val="002A6C"/>
                </a:solidFill>
                <a:latin typeface="Gill Sans" panose="020B0604020202020204" charset="0"/>
                <a:sym typeface="Arial"/>
              </a:rPr>
              <a:t>Participer et prendre la parole.</a:t>
            </a:r>
          </a:p>
        </p:txBody>
      </p:sp>
      <p:sp>
        <p:nvSpPr>
          <p:cNvPr id="42" name="Shape 42"/>
          <p:cNvSpPr/>
          <p:nvPr/>
        </p:nvSpPr>
        <p:spPr>
          <a:xfrm>
            <a:off x="3248025" y="4044950"/>
            <a:ext cx="5487988" cy="720724"/>
          </a:xfrm>
          <a:prstGeom prst="roundRect">
            <a:avLst>
              <a:gd name="adj" fmla="val 16667"/>
            </a:avLst>
          </a:prstGeom>
          <a:noFill/>
          <a:ln w="9525" cap="flat" cmpd="sng">
            <a:solidFill>
              <a:srgbClr val="FC8A0E"/>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a:solidFill>
                  <a:srgbClr val="002A6C"/>
                </a:solidFill>
                <a:latin typeface="Gill Sans" panose="020B0604020202020204" charset="0"/>
                <a:sym typeface="Arial"/>
              </a:rPr>
              <a:t>Se comporter comme si vous étiez au travail. </a:t>
            </a:r>
          </a:p>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a:solidFill>
                  <a:srgbClr val="002A6C"/>
                </a:solidFill>
                <a:latin typeface="Gill Sans" panose="020B0604020202020204" charset="0"/>
                <a:sym typeface="Arial"/>
              </a:rPr>
              <a:t>Etre à l’heure et éteindre votre téléphone portable.</a:t>
            </a:r>
          </a:p>
        </p:txBody>
      </p:sp>
      <p:sp>
        <p:nvSpPr>
          <p:cNvPr id="43" name="Shape 43"/>
          <p:cNvSpPr txBox="1"/>
          <p:nvPr/>
        </p:nvSpPr>
        <p:spPr>
          <a:xfrm>
            <a:off x="304800" y="266513"/>
            <a:ext cx="8534400" cy="692337"/>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C2113A"/>
              </a:buClr>
              <a:buSzPct val="25000"/>
              <a:buFont typeface="Arial"/>
              <a:buNone/>
            </a:pPr>
            <a:r>
              <a:rPr lang="fr-FR" sz="1800" b="1" i="0" u="none" strike="noStrike" cap="none" dirty="0" smtClean="0">
                <a:solidFill>
                  <a:srgbClr val="C2113A"/>
                </a:solidFill>
                <a:latin typeface="Gill Sans" panose="020B0604020202020204" charset="0"/>
                <a:sym typeface="Arial"/>
              </a:rPr>
              <a:t>RÈGLES DE FONCTIONNEMENT PENDANT LA FORMATION</a:t>
            </a:r>
            <a:endParaRPr lang="fr-FR" sz="1800" b="1" i="0" u="none" strike="noStrike" cap="none" dirty="0">
              <a:solidFill>
                <a:srgbClr val="C2113A"/>
              </a:solidFill>
              <a:latin typeface="Gill Sans" panose="020B0604020202020204" charset="0"/>
              <a:sym typeface="Arial"/>
            </a:endParaRPr>
          </a:p>
        </p:txBody>
      </p:sp>
      <p:sp>
        <p:nvSpPr>
          <p:cNvPr id="44" name="Shape 44"/>
          <p:cNvSpPr/>
          <p:nvPr/>
        </p:nvSpPr>
        <p:spPr>
          <a:xfrm>
            <a:off x="323850" y="5100637"/>
            <a:ext cx="2616200" cy="719136"/>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a:solidFill>
                  <a:srgbClr val="FFFFFF"/>
                </a:solidFill>
                <a:latin typeface="Gill Sans" panose="020B0604020202020204" charset="0"/>
                <a:sym typeface="Arial"/>
              </a:rPr>
              <a:t>APPRENTISSAGE</a:t>
            </a:r>
          </a:p>
        </p:txBody>
      </p:sp>
      <p:sp>
        <p:nvSpPr>
          <p:cNvPr id="45" name="Shape 45"/>
          <p:cNvSpPr/>
          <p:nvPr/>
        </p:nvSpPr>
        <p:spPr>
          <a:xfrm>
            <a:off x="3246438" y="5100637"/>
            <a:ext cx="5489574" cy="719136"/>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600" b="0" i="0" u="none" strike="noStrike" cap="none">
                <a:solidFill>
                  <a:srgbClr val="002A6C"/>
                </a:solidFill>
                <a:latin typeface="Gill Sans" panose="020B0604020202020204" charset="0"/>
                <a:sym typeface="Arial"/>
              </a:rPr>
              <a:t>Apprendre et poser des questions pour clarifier votre compréhension. </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71DD0F3C-C41A-4785-8055-0D723C9AC040}" type="slidenum">
              <a:rPr lang="fr-FR" sz="1200" smtClean="0">
                <a:latin typeface="Gill Sans" panose="020B0604020202020204" charset="0"/>
              </a:rPr>
              <a:pPr algn="ctr"/>
              <a:t>2</a:t>
            </a:fld>
            <a:r>
              <a:rPr lang="fr-FR" sz="1200" smtClean="0">
                <a:latin typeface="Gill Sans" panose="020B0604020202020204" charset="0"/>
              </a:rPr>
              <a:t> / 14</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OBJECTIFS D’APPRENTISSAGE</a:t>
            </a:r>
            <a:endParaRPr lang="fr-FR" dirty="0">
              <a:sym typeface="Gill Sans"/>
            </a:endParaRPr>
          </a:p>
        </p:txBody>
      </p:sp>
      <p:sp>
        <p:nvSpPr>
          <p:cNvPr id="52" name="Shape 52"/>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algn="just">
              <a:lnSpc>
                <a:spcPts val="2000"/>
              </a:lnSpc>
              <a:spcBef>
                <a:spcPts val="1200"/>
              </a:spcBef>
              <a:spcAft>
                <a:spcPts val="1200"/>
              </a:spcAft>
              <a:buClr>
                <a:srgbClr val="17375E"/>
              </a:buClr>
              <a:buSzPct val="100000"/>
            </a:pPr>
            <a:r>
              <a:rPr lang="fr-FR" sz="2000" dirty="0" smtClean="0">
                <a:solidFill>
                  <a:srgbClr val="17375E"/>
                </a:solidFill>
                <a:latin typeface="Gill Sans" panose="020B0604020202020204" charset="0"/>
                <a:ea typeface="Cabin"/>
                <a:cs typeface="Cabin"/>
                <a:sym typeface="Cabin"/>
              </a:rPr>
              <a:t>Prendre </a:t>
            </a:r>
            <a:r>
              <a:rPr lang="fr-FR" sz="2000" dirty="0">
                <a:solidFill>
                  <a:srgbClr val="17375E"/>
                </a:solidFill>
                <a:latin typeface="Gill Sans" panose="020B0604020202020204" charset="0"/>
                <a:ea typeface="Cabin"/>
                <a:cs typeface="Cabin"/>
                <a:sym typeface="Cabin"/>
              </a:rPr>
              <a:t>confiance à prendre la parole en </a:t>
            </a:r>
            <a:r>
              <a:rPr lang="fr-FR" sz="2000" dirty="0" smtClean="0">
                <a:solidFill>
                  <a:srgbClr val="17375E"/>
                </a:solidFill>
                <a:latin typeface="Gill Sans" panose="020B0604020202020204" charset="0"/>
                <a:ea typeface="Cabin"/>
                <a:cs typeface="Cabin"/>
                <a:sym typeface="Cabin"/>
              </a:rPr>
              <a:t>public</a:t>
            </a:r>
          </a:p>
          <a:p>
            <a:pPr lvl="0" algn="just">
              <a:lnSpc>
                <a:spcPts val="2000"/>
              </a:lnSpc>
              <a:spcBef>
                <a:spcPts val="1200"/>
              </a:spcBef>
              <a:spcAft>
                <a:spcPts val="1200"/>
              </a:spcAft>
              <a:buClr>
                <a:srgbClr val="17375E"/>
              </a:buClr>
              <a:buSzPct val="100000"/>
            </a:pPr>
            <a:r>
              <a:rPr lang="fr-FR" sz="2000" dirty="0" smtClean="0">
                <a:solidFill>
                  <a:srgbClr val="17375E"/>
                </a:solidFill>
                <a:latin typeface="Gill Sans" panose="020B0604020202020204" charset="0"/>
                <a:ea typeface="Cabin"/>
                <a:cs typeface="Cabin"/>
                <a:sym typeface="Cabin"/>
              </a:rPr>
              <a:t>Connaître </a:t>
            </a:r>
            <a:r>
              <a:rPr lang="fr-FR" sz="2000" dirty="0">
                <a:solidFill>
                  <a:srgbClr val="17375E"/>
                </a:solidFill>
                <a:latin typeface="Gill Sans" panose="020B0604020202020204" charset="0"/>
                <a:ea typeface="Cabin"/>
                <a:cs typeface="Cabin"/>
                <a:sym typeface="Cabin"/>
              </a:rPr>
              <a:t>les différentes étapes de la préparation </a:t>
            </a:r>
            <a:r>
              <a:rPr lang="fr-FR" sz="2000" dirty="0" smtClean="0">
                <a:solidFill>
                  <a:srgbClr val="17375E"/>
                </a:solidFill>
                <a:latin typeface="Gill Sans" panose="020B0604020202020204" charset="0"/>
                <a:ea typeface="Cabin"/>
                <a:cs typeface="Cabin"/>
                <a:sym typeface="Cabin"/>
              </a:rPr>
              <a:t>et préparer un </a:t>
            </a:r>
            <a:r>
              <a:rPr lang="fr-FR" sz="2000" dirty="0" smtClean="0">
                <a:solidFill>
                  <a:srgbClr val="17375E"/>
                </a:solidFill>
                <a:latin typeface="Gill Sans" panose="020B0604020202020204" charset="0"/>
                <a:ea typeface="Cabin"/>
                <a:cs typeface="Cabin"/>
                <a:sym typeface="Cabin"/>
              </a:rPr>
              <a:t>discours</a:t>
            </a:r>
          </a:p>
          <a:p>
            <a:pPr lvl="0" algn="just">
              <a:lnSpc>
                <a:spcPts val="2000"/>
              </a:lnSpc>
              <a:spcBef>
                <a:spcPts val="1200"/>
              </a:spcBef>
              <a:spcAft>
                <a:spcPts val="1200"/>
              </a:spcAft>
              <a:buClr>
                <a:srgbClr val="17375E"/>
              </a:buClr>
              <a:buSzPct val="100000"/>
            </a:pPr>
            <a:r>
              <a:rPr lang="fr-FR" sz="2000" dirty="0" smtClean="0">
                <a:solidFill>
                  <a:srgbClr val="17375E"/>
                </a:solidFill>
                <a:latin typeface="Gill Sans" panose="020B0604020202020204" charset="0"/>
                <a:ea typeface="Cabin"/>
                <a:cs typeface="Cabin"/>
                <a:sym typeface="Cabin"/>
              </a:rPr>
              <a:t>Livrer </a:t>
            </a:r>
            <a:r>
              <a:rPr lang="fr-FR" sz="2000" dirty="0">
                <a:solidFill>
                  <a:srgbClr val="17375E"/>
                </a:solidFill>
                <a:latin typeface="Gill Sans" panose="020B0604020202020204" charset="0"/>
                <a:ea typeface="Cabin"/>
                <a:cs typeface="Cabin"/>
                <a:sym typeface="Cabin"/>
              </a:rPr>
              <a:t>un </a:t>
            </a:r>
            <a:r>
              <a:rPr lang="fr-FR" sz="2000" dirty="0" smtClean="0">
                <a:solidFill>
                  <a:srgbClr val="17375E"/>
                </a:solidFill>
                <a:latin typeface="Gill Sans" panose="020B0604020202020204" charset="0"/>
                <a:ea typeface="Cabin"/>
                <a:cs typeface="Cabin"/>
                <a:sym typeface="Cabin"/>
              </a:rPr>
              <a:t>discours préparé ou prendre la parole de manière </a:t>
            </a:r>
            <a:r>
              <a:rPr lang="fr-FR" sz="2000" dirty="0" smtClean="0">
                <a:solidFill>
                  <a:srgbClr val="17375E"/>
                </a:solidFill>
                <a:latin typeface="Gill Sans" panose="020B0604020202020204" charset="0"/>
                <a:ea typeface="Cabin"/>
                <a:cs typeface="Cabin"/>
                <a:sym typeface="Cabin"/>
              </a:rPr>
              <a:t>impromptue</a:t>
            </a:r>
            <a:endParaRPr sz="2000" b="0" i="0" u="none" strike="noStrike" cap="none" dirty="0" smtClean="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pPr>
            <a:endParaRPr sz="2000" b="0" i="0" u="none" strike="noStrike" cap="none" dirty="0">
              <a:solidFill>
                <a:srgbClr val="17375E"/>
              </a:solidFill>
              <a:latin typeface="Gill Sans" panose="020B0604020202020204" charset="0"/>
              <a:sym typeface="Arial"/>
            </a:endParaRPr>
          </a:p>
        </p:txBody>
      </p:sp>
      <p:pic>
        <p:nvPicPr>
          <p:cNvPr id="53" name="Shape 53"/>
          <p:cNvPicPr preferRelativeResize="0"/>
          <p:nvPr/>
        </p:nvPicPr>
        <p:blipFill rotWithShape="1">
          <a:blip r:embed="rId3">
            <a:alphaModFix/>
          </a:blip>
          <a:srcRect/>
          <a:stretch/>
        </p:blipFill>
        <p:spPr>
          <a:xfrm>
            <a:off x="6047000" y="2752524"/>
            <a:ext cx="3096900" cy="3248699"/>
          </a:xfrm>
          <a:prstGeom prst="rect">
            <a:avLst/>
          </a:prstGeom>
          <a:noFill/>
          <a:ln>
            <a:noFill/>
          </a:ln>
        </p:spPr>
      </p:pic>
      <p:sp>
        <p:nvSpPr>
          <p:cNvPr id="3" name="ZoneTexte 2"/>
          <p:cNvSpPr txBox="1"/>
          <p:nvPr/>
        </p:nvSpPr>
        <p:spPr>
          <a:xfrm>
            <a:off x="4000500" y="6286499"/>
            <a:ext cx="1270000" cy="279400"/>
          </a:xfrm>
          <a:prstGeom prst="rect">
            <a:avLst/>
          </a:prstGeom>
          <a:noFill/>
        </p:spPr>
        <p:txBody>
          <a:bodyPr vert="horz" rtlCol="0">
            <a:spAutoFit/>
          </a:bodyPr>
          <a:lstStyle/>
          <a:p>
            <a:pPr algn="ctr"/>
            <a:fld id="{7E20A83F-12B4-47C8-BFAF-0E80CA9516D1}" type="slidenum">
              <a:rPr lang="fr-FR" sz="1200" smtClean="0">
                <a:latin typeface="Gill Sans" panose="020B0604020202020204" charset="0"/>
              </a:rPr>
              <a:pPr algn="ctr"/>
              <a:t>3</a:t>
            </a:fld>
            <a:r>
              <a:rPr lang="fr-FR" sz="1200" smtClean="0">
                <a:latin typeface="Gill Sans" panose="020B0604020202020204" charset="0"/>
              </a:rPr>
              <a:t> / 14</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txBox="1"/>
          <p:nvPr/>
        </p:nvSpPr>
        <p:spPr>
          <a:xfrm>
            <a:off x="304800" y="266513"/>
            <a:ext cx="8534400" cy="692337"/>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QUAND DEVONS-NOUS PRENDRE LA PAROLE ?</a:t>
            </a:r>
            <a:endParaRPr lang="fr-FR" dirty="0">
              <a:sym typeface="Gill Sans"/>
            </a:endParaRPr>
          </a:p>
        </p:txBody>
      </p:sp>
      <p:sp>
        <p:nvSpPr>
          <p:cNvPr id="5" name="TextBox 4"/>
          <p:cNvSpPr txBox="1"/>
          <p:nvPr/>
        </p:nvSpPr>
        <p:spPr>
          <a:xfrm>
            <a:off x="304225" y="958849"/>
            <a:ext cx="8534400" cy="3651769"/>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CA" sz="2000" dirty="0" smtClean="0">
                <a:solidFill>
                  <a:srgbClr val="17375E"/>
                </a:solidFill>
                <a:latin typeface="Gill Sans" panose="020B0604020202020204" charset="0"/>
              </a:rPr>
              <a:t>Poser une question en </a:t>
            </a:r>
            <a:r>
              <a:rPr lang="fr-CA" sz="2000" dirty="0" smtClean="0">
                <a:solidFill>
                  <a:srgbClr val="17375E"/>
                </a:solidFill>
                <a:latin typeface="Gill Sans" panose="020B0604020202020204" charset="0"/>
              </a:rPr>
              <a:t>classe</a:t>
            </a:r>
          </a:p>
          <a:p>
            <a:pPr algn="just">
              <a:lnSpc>
                <a:spcPts val="2000"/>
              </a:lnSpc>
              <a:spcBef>
                <a:spcPts val="1200"/>
              </a:spcBef>
              <a:spcAft>
                <a:spcPts val="1200"/>
              </a:spcAft>
            </a:pPr>
            <a:r>
              <a:rPr lang="fr-CA" sz="2000" dirty="0" smtClean="0">
                <a:solidFill>
                  <a:srgbClr val="17375E"/>
                </a:solidFill>
                <a:latin typeface="Gill Sans" panose="020B0604020202020204" charset="0"/>
              </a:rPr>
              <a:t>Donner </a:t>
            </a:r>
            <a:r>
              <a:rPr lang="fr-CA" sz="2000" dirty="0" smtClean="0">
                <a:solidFill>
                  <a:srgbClr val="17375E"/>
                </a:solidFill>
                <a:latin typeface="Gill Sans" panose="020B0604020202020204" charset="0"/>
              </a:rPr>
              <a:t>son opinion en </a:t>
            </a:r>
            <a:r>
              <a:rPr lang="fr-CA" sz="2000" dirty="0" smtClean="0">
                <a:solidFill>
                  <a:srgbClr val="17375E"/>
                </a:solidFill>
                <a:latin typeface="Gill Sans" panose="020B0604020202020204" charset="0"/>
              </a:rPr>
              <a:t>réunion</a:t>
            </a:r>
          </a:p>
          <a:p>
            <a:pPr algn="just">
              <a:lnSpc>
                <a:spcPts val="2000"/>
              </a:lnSpc>
              <a:spcBef>
                <a:spcPts val="1200"/>
              </a:spcBef>
              <a:spcAft>
                <a:spcPts val="1200"/>
              </a:spcAft>
            </a:pPr>
            <a:r>
              <a:rPr lang="fr-CA" sz="2000" dirty="0" smtClean="0">
                <a:solidFill>
                  <a:srgbClr val="17375E"/>
                </a:solidFill>
                <a:latin typeface="Gill Sans" panose="020B0604020202020204" charset="0"/>
              </a:rPr>
              <a:t>Répondre </a:t>
            </a:r>
            <a:r>
              <a:rPr lang="fr-CA" sz="2000" dirty="0" smtClean="0">
                <a:solidFill>
                  <a:srgbClr val="17375E"/>
                </a:solidFill>
                <a:latin typeface="Gill Sans" panose="020B0604020202020204" charset="0"/>
              </a:rPr>
              <a:t>à une question lors d’un </a:t>
            </a:r>
            <a:r>
              <a:rPr lang="fr-CA" sz="2000" dirty="0" smtClean="0">
                <a:solidFill>
                  <a:srgbClr val="17375E"/>
                </a:solidFill>
                <a:latin typeface="Gill Sans" panose="020B0604020202020204" charset="0"/>
              </a:rPr>
              <a:t>atelier</a:t>
            </a:r>
          </a:p>
          <a:p>
            <a:pPr algn="just">
              <a:lnSpc>
                <a:spcPts val="2000"/>
              </a:lnSpc>
              <a:spcBef>
                <a:spcPts val="1200"/>
              </a:spcBef>
              <a:spcAft>
                <a:spcPts val="1200"/>
              </a:spcAft>
            </a:pPr>
            <a:r>
              <a:rPr lang="fr-CA" sz="2000" dirty="0" smtClean="0">
                <a:solidFill>
                  <a:srgbClr val="17375E"/>
                </a:solidFill>
                <a:latin typeface="Gill Sans" panose="020B0604020202020204" charset="0"/>
              </a:rPr>
              <a:t>Faire </a:t>
            </a:r>
            <a:r>
              <a:rPr lang="fr-CA" sz="2000" dirty="0" smtClean="0">
                <a:solidFill>
                  <a:srgbClr val="17375E"/>
                </a:solidFill>
                <a:latin typeface="Gill Sans" panose="020B0604020202020204" charset="0"/>
              </a:rPr>
              <a:t>un toast lors d’un </a:t>
            </a:r>
            <a:r>
              <a:rPr lang="fr-CA" sz="2000" dirty="0" smtClean="0">
                <a:solidFill>
                  <a:srgbClr val="17375E"/>
                </a:solidFill>
                <a:latin typeface="Gill Sans" panose="020B0604020202020204" charset="0"/>
              </a:rPr>
              <a:t>mariage</a:t>
            </a:r>
          </a:p>
          <a:p>
            <a:pPr algn="just">
              <a:lnSpc>
                <a:spcPts val="2000"/>
              </a:lnSpc>
              <a:spcBef>
                <a:spcPts val="1200"/>
              </a:spcBef>
              <a:spcAft>
                <a:spcPts val="1200"/>
              </a:spcAft>
            </a:pPr>
            <a:r>
              <a:rPr lang="fr-CA" sz="2000" dirty="0" smtClean="0">
                <a:solidFill>
                  <a:srgbClr val="17375E"/>
                </a:solidFill>
                <a:latin typeface="Gill Sans" panose="020B0604020202020204" charset="0"/>
              </a:rPr>
              <a:t>Donner </a:t>
            </a:r>
            <a:r>
              <a:rPr lang="fr-CA" sz="2000" dirty="0" smtClean="0">
                <a:solidFill>
                  <a:srgbClr val="17375E"/>
                </a:solidFill>
                <a:latin typeface="Gill Sans" panose="020B0604020202020204" charset="0"/>
              </a:rPr>
              <a:t>une </a:t>
            </a:r>
            <a:r>
              <a:rPr lang="fr-CA" sz="2000" dirty="0" smtClean="0">
                <a:solidFill>
                  <a:srgbClr val="17375E"/>
                </a:solidFill>
                <a:latin typeface="Gill Sans" panose="020B0604020202020204" charset="0"/>
              </a:rPr>
              <a:t>conférence</a:t>
            </a:r>
          </a:p>
          <a:p>
            <a:pPr algn="just">
              <a:lnSpc>
                <a:spcPts val="2000"/>
              </a:lnSpc>
              <a:spcBef>
                <a:spcPts val="1200"/>
              </a:spcBef>
              <a:spcAft>
                <a:spcPts val="1200"/>
              </a:spcAft>
            </a:pPr>
            <a:r>
              <a:rPr lang="fr-CA" sz="2000" dirty="0" smtClean="0">
                <a:solidFill>
                  <a:srgbClr val="17375E"/>
                </a:solidFill>
                <a:latin typeface="Gill Sans" panose="020B0604020202020204" charset="0"/>
              </a:rPr>
              <a:t>Faire </a:t>
            </a:r>
            <a:r>
              <a:rPr lang="fr-CA" sz="2000" dirty="0" smtClean="0">
                <a:solidFill>
                  <a:srgbClr val="17375E"/>
                </a:solidFill>
                <a:latin typeface="Gill Sans" panose="020B0604020202020204" charset="0"/>
              </a:rPr>
              <a:t>un </a:t>
            </a:r>
            <a:r>
              <a:rPr lang="fr-CA" sz="2000" dirty="0" smtClean="0">
                <a:solidFill>
                  <a:srgbClr val="17375E"/>
                </a:solidFill>
                <a:latin typeface="Gill Sans" panose="020B0604020202020204" charset="0"/>
              </a:rPr>
              <a:t>exposé</a:t>
            </a:r>
          </a:p>
          <a:p>
            <a:pPr algn="just">
              <a:lnSpc>
                <a:spcPts val="2000"/>
              </a:lnSpc>
              <a:spcBef>
                <a:spcPts val="1200"/>
              </a:spcBef>
              <a:spcAft>
                <a:spcPts val="1200"/>
              </a:spcAft>
            </a:pPr>
            <a:r>
              <a:rPr lang="fr-CA" sz="2000" dirty="0" smtClean="0">
                <a:solidFill>
                  <a:srgbClr val="17375E"/>
                </a:solidFill>
                <a:latin typeface="Gill Sans" panose="020B0604020202020204" charset="0"/>
              </a:rPr>
              <a:t>…</a:t>
            </a:r>
            <a:endParaRPr lang="fr-CA" sz="2000" dirty="0">
              <a:solidFill>
                <a:srgbClr val="17375E"/>
              </a:solidFill>
              <a:latin typeface="Gill Sans" panose="020B060402020202020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4378840"/>
            <a:ext cx="2120900" cy="141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000500" y="6286499"/>
            <a:ext cx="1270000" cy="279400"/>
          </a:xfrm>
          <a:prstGeom prst="rect">
            <a:avLst/>
          </a:prstGeom>
          <a:noFill/>
        </p:spPr>
        <p:txBody>
          <a:bodyPr vert="horz" rtlCol="0">
            <a:spAutoFit/>
          </a:bodyPr>
          <a:lstStyle/>
          <a:p>
            <a:pPr algn="ctr"/>
            <a:fld id="{3061B304-2B3C-4929-A681-9ED48F9497D5}" type="slidenum">
              <a:rPr lang="fr-FR" sz="1200" smtClean="0">
                <a:latin typeface="Gill Sans" panose="020B0604020202020204" charset="0"/>
              </a:rPr>
              <a:pPr algn="ctr"/>
              <a:t>4</a:t>
            </a:fld>
            <a:r>
              <a:rPr lang="fr-FR" sz="1200" smtClean="0">
                <a:latin typeface="Gill Sans" panose="020B0604020202020204" charset="0"/>
              </a:rPr>
              <a:t> / 14</a:t>
            </a:r>
            <a:endParaRPr lang="fr-FR" sz="1200">
              <a:latin typeface="Gill Sans" panose="020B0604020202020204" charset="0"/>
            </a:endParaRPr>
          </a:p>
        </p:txBody>
      </p:sp>
    </p:spTree>
    <p:extLst>
      <p:ext uri="{BB962C8B-B14F-4D97-AF65-F5344CB8AC3E}">
        <p14:creationId xmlns:p14="http://schemas.microsoft.com/office/powerpoint/2010/main" val="3398965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868" y="4077072"/>
            <a:ext cx="4509120" cy="184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51"/>
          <p:cNvSpPr txBox="1"/>
          <p:nvPr/>
        </p:nvSpPr>
        <p:spPr>
          <a:xfrm>
            <a:off x="304800" y="266513"/>
            <a:ext cx="8534400" cy="692337"/>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CONNAÎTRE LE CONTEXTE ET L’AUDITOIRE</a:t>
            </a:r>
            <a:endParaRPr lang="fr-FR" dirty="0">
              <a:sym typeface="Gill Sans"/>
            </a:endParaRPr>
          </a:p>
        </p:txBody>
      </p:sp>
      <p:sp>
        <p:nvSpPr>
          <p:cNvPr id="5" name="TextBox 4"/>
          <p:cNvSpPr txBox="1"/>
          <p:nvPr/>
        </p:nvSpPr>
        <p:spPr>
          <a:xfrm>
            <a:off x="304225" y="958850"/>
            <a:ext cx="8534400" cy="2779735"/>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CA" sz="2000" dirty="0" smtClean="0">
                <a:solidFill>
                  <a:srgbClr val="17375E"/>
                </a:solidFill>
                <a:latin typeface="Gill Sans" panose="020B0604020202020204" charset="0"/>
              </a:rPr>
              <a:t>Dans quel contexte vais-je </a:t>
            </a:r>
            <a:r>
              <a:rPr lang="fr-CA" sz="2000" dirty="0" smtClean="0">
                <a:solidFill>
                  <a:srgbClr val="17375E"/>
                </a:solidFill>
                <a:latin typeface="Gill Sans" panose="020B0604020202020204" charset="0"/>
              </a:rPr>
              <a:t>parler ? </a:t>
            </a:r>
            <a:r>
              <a:rPr lang="fr-CA" sz="2000" dirty="0" smtClean="0">
                <a:solidFill>
                  <a:srgbClr val="17375E"/>
                </a:solidFill>
                <a:latin typeface="Gill Sans" panose="020B0604020202020204" charset="0"/>
              </a:rPr>
              <a:t>(événement, cours, etc</a:t>
            </a:r>
            <a:r>
              <a:rPr lang="fr-CA" sz="2000" dirty="0" smtClean="0">
                <a:solidFill>
                  <a:srgbClr val="17375E"/>
                </a:solidFill>
                <a:latin typeface="Gill Sans" panose="020B0604020202020204" charset="0"/>
              </a:rPr>
              <a:t>.)</a:t>
            </a:r>
          </a:p>
          <a:p>
            <a:pPr algn="just">
              <a:lnSpc>
                <a:spcPts val="2000"/>
              </a:lnSpc>
              <a:spcBef>
                <a:spcPts val="1200"/>
              </a:spcBef>
              <a:spcAft>
                <a:spcPts val="1200"/>
              </a:spcAft>
            </a:pPr>
            <a:r>
              <a:rPr lang="fr-CA" sz="2000" dirty="0" smtClean="0">
                <a:solidFill>
                  <a:srgbClr val="17375E"/>
                </a:solidFill>
                <a:latin typeface="Gill Sans" panose="020B0604020202020204" charset="0"/>
              </a:rPr>
              <a:t>Qui </a:t>
            </a:r>
            <a:r>
              <a:rPr lang="fr-CA" sz="2000" dirty="0" smtClean="0">
                <a:solidFill>
                  <a:srgbClr val="17375E"/>
                </a:solidFill>
                <a:latin typeface="Gill Sans" panose="020B0604020202020204" charset="0"/>
              </a:rPr>
              <a:t>est mon </a:t>
            </a:r>
            <a:r>
              <a:rPr lang="fr-CA" sz="2000" dirty="0" smtClean="0">
                <a:solidFill>
                  <a:srgbClr val="17375E"/>
                </a:solidFill>
                <a:latin typeface="Gill Sans" panose="020B0604020202020204" charset="0"/>
              </a:rPr>
              <a:t>auditoire ? </a:t>
            </a:r>
            <a:r>
              <a:rPr lang="fr-CA" sz="2000" dirty="0" smtClean="0">
                <a:solidFill>
                  <a:srgbClr val="17375E"/>
                </a:solidFill>
                <a:latin typeface="Gill Sans" panose="020B0604020202020204" charset="0"/>
              </a:rPr>
              <a:t>(âge, sexe, profession, connaissances, etc.) Nombre de </a:t>
            </a:r>
            <a:r>
              <a:rPr lang="fr-CA" sz="2000" dirty="0" smtClean="0">
                <a:solidFill>
                  <a:srgbClr val="17375E"/>
                </a:solidFill>
                <a:latin typeface="Gill Sans" panose="020B0604020202020204" charset="0"/>
              </a:rPr>
              <a:t>personnes ?</a:t>
            </a:r>
          </a:p>
          <a:p>
            <a:pPr algn="just">
              <a:lnSpc>
                <a:spcPts val="2000"/>
              </a:lnSpc>
              <a:spcBef>
                <a:spcPts val="1200"/>
              </a:spcBef>
              <a:spcAft>
                <a:spcPts val="1200"/>
              </a:spcAft>
            </a:pPr>
            <a:r>
              <a:rPr lang="fr-CA" sz="2000" dirty="0" smtClean="0">
                <a:solidFill>
                  <a:srgbClr val="17375E"/>
                </a:solidFill>
                <a:latin typeface="Gill Sans" panose="020B0604020202020204" charset="0"/>
              </a:rPr>
              <a:t>Comment </a:t>
            </a:r>
            <a:r>
              <a:rPr lang="fr-CA" sz="2000" dirty="0" smtClean="0">
                <a:solidFill>
                  <a:srgbClr val="17375E"/>
                </a:solidFill>
                <a:latin typeface="Gill Sans" panose="020B0604020202020204" charset="0"/>
              </a:rPr>
              <a:t>est la </a:t>
            </a:r>
            <a:r>
              <a:rPr lang="fr-CA" sz="2000" dirty="0" smtClean="0">
                <a:solidFill>
                  <a:srgbClr val="17375E"/>
                </a:solidFill>
                <a:latin typeface="Gill Sans" panose="020B0604020202020204" charset="0"/>
              </a:rPr>
              <a:t>salle ? Micro ? Acoustique ?</a:t>
            </a:r>
          </a:p>
          <a:p>
            <a:pPr algn="just">
              <a:lnSpc>
                <a:spcPts val="2000"/>
              </a:lnSpc>
              <a:spcBef>
                <a:spcPts val="1200"/>
              </a:spcBef>
              <a:spcAft>
                <a:spcPts val="1200"/>
              </a:spcAft>
            </a:pPr>
            <a:r>
              <a:rPr lang="fr-CA" sz="2000" dirty="0" smtClean="0">
                <a:solidFill>
                  <a:srgbClr val="17375E"/>
                </a:solidFill>
                <a:latin typeface="Gill Sans" panose="020B0604020202020204" charset="0"/>
              </a:rPr>
              <a:t>Moment </a:t>
            </a:r>
            <a:r>
              <a:rPr lang="fr-CA" sz="2000" dirty="0" smtClean="0">
                <a:solidFill>
                  <a:srgbClr val="17375E"/>
                </a:solidFill>
                <a:latin typeface="Gill Sans" panose="020B0604020202020204" charset="0"/>
              </a:rPr>
              <a:t>de la </a:t>
            </a:r>
            <a:r>
              <a:rPr lang="fr-CA" sz="2000" dirty="0" smtClean="0">
                <a:solidFill>
                  <a:srgbClr val="17375E"/>
                </a:solidFill>
                <a:latin typeface="Gill Sans" panose="020B0604020202020204" charset="0"/>
              </a:rPr>
              <a:t>journée ? </a:t>
            </a:r>
            <a:r>
              <a:rPr lang="fr-CA" sz="2000" dirty="0" smtClean="0">
                <a:solidFill>
                  <a:srgbClr val="17375E"/>
                </a:solidFill>
                <a:latin typeface="Gill Sans" panose="020B0604020202020204" charset="0"/>
              </a:rPr>
              <a:t>Auditoire captif ou </a:t>
            </a:r>
            <a:r>
              <a:rPr lang="fr-CA" sz="2000" dirty="0" smtClean="0">
                <a:solidFill>
                  <a:srgbClr val="17375E"/>
                </a:solidFill>
                <a:latin typeface="Gill Sans" panose="020B0604020202020204" charset="0"/>
              </a:rPr>
              <a:t>volontaire ?</a:t>
            </a:r>
          </a:p>
          <a:p>
            <a:pPr algn="just">
              <a:lnSpc>
                <a:spcPts val="2000"/>
              </a:lnSpc>
              <a:spcBef>
                <a:spcPts val="1200"/>
              </a:spcBef>
              <a:spcAft>
                <a:spcPts val="1200"/>
              </a:spcAft>
            </a:pPr>
            <a:endParaRPr lang="en-CA" sz="2000" dirty="0">
              <a:solidFill>
                <a:srgbClr val="17375E"/>
              </a:solidFill>
              <a:latin typeface="Gill Sans" panose="020B0604020202020204" charset="0"/>
            </a:endParaRP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24202BC1-1756-4BE6-9221-FF03501CCAA7}" type="slidenum">
              <a:rPr lang="fr-FR" sz="1200" smtClean="0">
                <a:latin typeface="Gill Sans" panose="020B0604020202020204" charset="0"/>
              </a:rPr>
              <a:pPr algn="ctr"/>
              <a:t>5</a:t>
            </a:fld>
            <a:r>
              <a:rPr lang="fr-FR" sz="1200" smtClean="0">
                <a:latin typeface="Gill Sans" panose="020B0604020202020204" charset="0"/>
              </a:rPr>
              <a:t> / 14</a:t>
            </a:r>
            <a:endParaRPr lang="fr-FR" sz="1200">
              <a:latin typeface="Gill Sans" panose="020B0604020202020204" charset="0"/>
            </a:endParaRPr>
          </a:p>
        </p:txBody>
      </p:sp>
    </p:spTree>
    <p:extLst>
      <p:ext uri="{BB962C8B-B14F-4D97-AF65-F5344CB8AC3E}">
        <p14:creationId xmlns:p14="http://schemas.microsoft.com/office/powerpoint/2010/main" val="4030892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txBox="1"/>
          <p:nvPr/>
        </p:nvSpPr>
        <p:spPr>
          <a:xfrm>
            <a:off x="304800" y="266513"/>
            <a:ext cx="8534400" cy="692337"/>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CONTENU DU DISCOURS</a:t>
            </a:r>
            <a:endParaRPr lang="fr-FR" dirty="0">
              <a:sym typeface="Gill Sans"/>
            </a:endParaRPr>
          </a:p>
        </p:txBody>
      </p:sp>
      <p:sp>
        <p:nvSpPr>
          <p:cNvPr id="5" name="TextBox 4"/>
          <p:cNvSpPr txBox="1"/>
          <p:nvPr/>
        </p:nvSpPr>
        <p:spPr>
          <a:xfrm>
            <a:off x="304225" y="958849"/>
            <a:ext cx="8534400" cy="2523255"/>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CA" sz="2000" dirty="0" smtClean="0">
                <a:solidFill>
                  <a:srgbClr val="17375E"/>
                </a:solidFill>
                <a:latin typeface="Gill Sans" panose="020B0604020202020204" charset="0"/>
              </a:rPr>
              <a:t>Sujet qu’on maîtrise et d’intérêt pour </a:t>
            </a:r>
            <a:r>
              <a:rPr lang="fr-CA" sz="2000" smtClean="0">
                <a:solidFill>
                  <a:srgbClr val="17375E"/>
                </a:solidFill>
                <a:latin typeface="Gill Sans" panose="020B0604020202020204" charset="0"/>
              </a:rPr>
              <a:t>notre </a:t>
            </a:r>
            <a:r>
              <a:rPr lang="fr-CA" sz="2000" smtClean="0">
                <a:solidFill>
                  <a:srgbClr val="17375E"/>
                </a:solidFill>
                <a:latin typeface="Gill Sans" panose="020B0604020202020204" charset="0"/>
              </a:rPr>
              <a:t>auditoire</a:t>
            </a:r>
          </a:p>
          <a:p>
            <a:pPr algn="just">
              <a:lnSpc>
                <a:spcPts val="2000"/>
              </a:lnSpc>
              <a:spcBef>
                <a:spcPts val="1200"/>
              </a:spcBef>
              <a:spcAft>
                <a:spcPts val="1200"/>
              </a:spcAft>
            </a:pPr>
            <a:r>
              <a:rPr lang="fr-CA" sz="2000" smtClean="0">
                <a:solidFill>
                  <a:srgbClr val="17375E"/>
                </a:solidFill>
                <a:latin typeface="Gill Sans" panose="020B0604020202020204" charset="0"/>
              </a:rPr>
              <a:t>Introduction </a:t>
            </a:r>
            <a:r>
              <a:rPr lang="fr-CA" sz="2000" dirty="0" smtClean="0">
                <a:solidFill>
                  <a:srgbClr val="17375E"/>
                </a:solidFill>
                <a:latin typeface="Gill Sans" panose="020B0604020202020204" charset="0"/>
              </a:rPr>
              <a:t>: </a:t>
            </a:r>
            <a:r>
              <a:rPr lang="fr-CA" sz="2000" smtClean="0">
                <a:solidFill>
                  <a:srgbClr val="17375E"/>
                </a:solidFill>
                <a:latin typeface="Gill Sans" panose="020B0604020202020204" charset="0"/>
              </a:rPr>
              <a:t>capter </a:t>
            </a:r>
            <a:r>
              <a:rPr lang="fr-CA" sz="2000" smtClean="0">
                <a:solidFill>
                  <a:srgbClr val="17375E"/>
                </a:solidFill>
                <a:latin typeface="Gill Sans" panose="020B0604020202020204" charset="0"/>
              </a:rPr>
              <a:t>l’attention</a:t>
            </a:r>
          </a:p>
          <a:p>
            <a:pPr algn="just">
              <a:lnSpc>
                <a:spcPts val="2000"/>
              </a:lnSpc>
              <a:spcBef>
                <a:spcPts val="1200"/>
              </a:spcBef>
              <a:spcAft>
                <a:spcPts val="1200"/>
              </a:spcAft>
            </a:pPr>
            <a:r>
              <a:rPr lang="fr-CA" sz="2000" smtClean="0">
                <a:solidFill>
                  <a:srgbClr val="17375E"/>
                </a:solidFill>
                <a:latin typeface="Gill Sans" panose="020B0604020202020204" charset="0"/>
              </a:rPr>
              <a:t>Corps </a:t>
            </a:r>
            <a:r>
              <a:rPr lang="fr-CA" sz="2000" dirty="0" smtClean="0">
                <a:solidFill>
                  <a:srgbClr val="17375E"/>
                </a:solidFill>
                <a:latin typeface="Gill Sans" panose="020B0604020202020204" charset="0"/>
              </a:rPr>
              <a:t>du discours : développer ses idées et donner des exemples </a:t>
            </a:r>
            <a:r>
              <a:rPr lang="fr-CA" sz="2000" smtClean="0">
                <a:solidFill>
                  <a:srgbClr val="17375E"/>
                </a:solidFill>
                <a:latin typeface="Gill Sans" panose="020B0604020202020204" charset="0"/>
              </a:rPr>
              <a:t>et </a:t>
            </a:r>
            <a:r>
              <a:rPr lang="fr-CA" sz="2000" smtClean="0">
                <a:solidFill>
                  <a:srgbClr val="17375E"/>
                </a:solidFill>
                <a:latin typeface="Gill Sans" panose="020B0604020202020204" charset="0"/>
              </a:rPr>
              <a:t>références</a:t>
            </a:r>
          </a:p>
          <a:p>
            <a:pPr algn="just">
              <a:lnSpc>
                <a:spcPts val="2000"/>
              </a:lnSpc>
              <a:spcBef>
                <a:spcPts val="1200"/>
              </a:spcBef>
              <a:spcAft>
                <a:spcPts val="1200"/>
              </a:spcAft>
            </a:pPr>
            <a:r>
              <a:rPr lang="fr-CA" sz="2000" smtClean="0">
                <a:solidFill>
                  <a:srgbClr val="17375E"/>
                </a:solidFill>
                <a:latin typeface="Gill Sans" panose="020B0604020202020204" charset="0"/>
              </a:rPr>
              <a:t>Conclusion </a:t>
            </a:r>
            <a:r>
              <a:rPr lang="fr-CA" sz="2000" dirty="0" smtClean="0">
                <a:solidFill>
                  <a:srgbClr val="17375E"/>
                </a:solidFill>
                <a:latin typeface="Gill Sans" panose="020B0604020202020204" charset="0"/>
              </a:rPr>
              <a:t>: rappeler le </a:t>
            </a:r>
            <a:r>
              <a:rPr lang="fr-CA" sz="2000" smtClean="0">
                <a:solidFill>
                  <a:srgbClr val="17375E"/>
                </a:solidFill>
                <a:latin typeface="Gill Sans" panose="020B0604020202020204" charset="0"/>
              </a:rPr>
              <a:t>message </a:t>
            </a:r>
            <a:r>
              <a:rPr lang="fr-CA" sz="2000" smtClean="0">
                <a:solidFill>
                  <a:srgbClr val="17375E"/>
                </a:solidFill>
                <a:latin typeface="Gill Sans" panose="020B0604020202020204" charset="0"/>
              </a:rPr>
              <a:t>principal</a:t>
            </a:r>
          </a:p>
          <a:p>
            <a:pPr algn="just">
              <a:lnSpc>
                <a:spcPts val="2000"/>
              </a:lnSpc>
              <a:spcBef>
                <a:spcPts val="1200"/>
              </a:spcBef>
              <a:spcAft>
                <a:spcPts val="1200"/>
              </a:spcAft>
            </a:pPr>
            <a:endParaRPr lang="en-CA" sz="2000" dirty="0">
              <a:solidFill>
                <a:srgbClr val="17375E"/>
              </a:solidFill>
              <a:latin typeface="Gill Sans" panose="020B060402020202020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4383618"/>
            <a:ext cx="2120900" cy="141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000500" y="6286499"/>
            <a:ext cx="1270000" cy="279400"/>
          </a:xfrm>
          <a:prstGeom prst="rect">
            <a:avLst/>
          </a:prstGeom>
          <a:noFill/>
        </p:spPr>
        <p:txBody>
          <a:bodyPr vert="horz" rtlCol="0">
            <a:spAutoFit/>
          </a:bodyPr>
          <a:lstStyle/>
          <a:p>
            <a:pPr algn="ctr"/>
            <a:fld id="{63D4016A-2D67-4999-8006-13CED5930BFA}" type="slidenum">
              <a:rPr lang="fr-FR" sz="1200" smtClean="0">
                <a:latin typeface="Gill Sans" panose="020B0604020202020204" charset="0"/>
              </a:rPr>
              <a:pPr algn="ctr"/>
              <a:t>6</a:t>
            </a:fld>
            <a:r>
              <a:rPr lang="fr-FR" sz="1200" smtClean="0">
                <a:latin typeface="Gill Sans" panose="020B0604020202020204" charset="0"/>
              </a:rPr>
              <a:t> / 14</a:t>
            </a:r>
            <a:endParaRPr lang="fr-FR" sz="1200">
              <a:latin typeface="Gill Sans" panose="020B0604020202020204" charset="0"/>
            </a:endParaRPr>
          </a:p>
        </p:txBody>
      </p:sp>
    </p:spTree>
    <p:extLst>
      <p:ext uri="{BB962C8B-B14F-4D97-AF65-F5344CB8AC3E}">
        <p14:creationId xmlns:p14="http://schemas.microsoft.com/office/powerpoint/2010/main" val="2654175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txBox="1"/>
          <p:nvPr/>
        </p:nvSpPr>
        <p:spPr>
          <a:xfrm>
            <a:off x="304800" y="266513"/>
            <a:ext cx="8534400" cy="692337"/>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FAIRE UN DISCOURS</a:t>
            </a:r>
            <a:endParaRPr lang="fr-FR" dirty="0">
              <a:sym typeface="Gill Sans"/>
            </a:endParaRPr>
          </a:p>
        </p:txBody>
      </p:sp>
      <p:sp>
        <p:nvSpPr>
          <p:cNvPr id="5" name="TextBox 4"/>
          <p:cNvSpPr txBox="1"/>
          <p:nvPr/>
        </p:nvSpPr>
        <p:spPr>
          <a:xfrm>
            <a:off x="304225" y="958850"/>
            <a:ext cx="8534400" cy="2513509"/>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CA" sz="2000" dirty="0" smtClean="0">
                <a:solidFill>
                  <a:srgbClr val="17375E"/>
                </a:solidFill>
                <a:latin typeface="Gill Sans" panose="020B0604020202020204" charset="0"/>
              </a:rPr>
              <a:t>Langage </a:t>
            </a:r>
            <a:r>
              <a:rPr lang="fr-CA" sz="2000" smtClean="0">
                <a:solidFill>
                  <a:srgbClr val="17375E"/>
                </a:solidFill>
                <a:latin typeface="Gill Sans" panose="020B0604020202020204" charset="0"/>
              </a:rPr>
              <a:t>non </a:t>
            </a:r>
            <a:r>
              <a:rPr lang="fr-CA" sz="2000" smtClean="0">
                <a:solidFill>
                  <a:srgbClr val="17375E"/>
                </a:solidFill>
                <a:latin typeface="Gill Sans" panose="020B0604020202020204" charset="0"/>
              </a:rPr>
              <a:t>verbal</a:t>
            </a:r>
            <a:endParaRPr lang="fr-CA" sz="2000" dirty="0" smtClean="0">
              <a:solidFill>
                <a:srgbClr val="17375E"/>
              </a:solidFill>
              <a:latin typeface="Gill Sans" panose="020B0604020202020204" charset="0"/>
            </a:endParaRPr>
          </a:p>
          <a:p>
            <a:pPr algn="just">
              <a:lnSpc>
                <a:spcPts val="2000"/>
              </a:lnSpc>
              <a:spcBef>
                <a:spcPts val="1200"/>
              </a:spcBef>
              <a:spcAft>
                <a:spcPts val="1200"/>
              </a:spcAft>
            </a:pPr>
            <a:r>
              <a:rPr lang="fr-CA" sz="2000" dirty="0" smtClean="0">
                <a:solidFill>
                  <a:srgbClr val="17375E"/>
                </a:solidFill>
                <a:latin typeface="Gill Sans" panose="020B0604020202020204" charset="0"/>
              </a:rPr>
              <a:t>Débit </a:t>
            </a:r>
            <a:r>
              <a:rPr lang="fr-CA" sz="2000" dirty="0" smtClean="0">
                <a:solidFill>
                  <a:srgbClr val="17375E"/>
                </a:solidFill>
                <a:latin typeface="Gill Sans" panose="020B0604020202020204" charset="0"/>
              </a:rPr>
              <a:t>et variation de </a:t>
            </a:r>
            <a:r>
              <a:rPr lang="fr-CA" sz="2000" smtClean="0">
                <a:solidFill>
                  <a:srgbClr val="17375E"/>
                </a:solidFill>
                <a:latin typeface="Gill Sans" panose="020B0604020202020204" charset="0"/>
              </a:rPr>
              <a:t>la </a:t>
            </a:r>
            <a:r>
              <a:rPr lang="fr-CA" sz="2000" smtClean="0">
                <a:solidFill>
                  <a:srgbClr val="17375E"/>
                </a:solidFill>
                <a:latin typeface="Gill Sans" panose="020B0604020202020204" charset="0"/>
              </a:rPr>
              <a:t>voix</a:t>
            </a:r>
            <a:endParaRPr lang="fr-CA" sz="2000" dirty="0" smtClean="0">
              <a:solidFill>
                <a:srgbClr val="17375E"/>
              </a:solidFill>
              <a:latin typeface="Gill Sans" panose="020B0604020202020204" charset="0"/>
            </a:endParaRPr>
          </a:p>
          <a:p>
            <a:pPr algn="just">
              <a:lnSpc>
                <a:spcPts val="2000"/>
              </a:lnSpc>
              <a:spcBef>
                <a:spcPts val="1200"/>
              </a:spcBef>
              <a:spcAft>
                <a:spcPts val="1200"/>
              </a:spcAft>
            </a:pPr>
            <a:r>
              <a:rPr lang="fr-CA" sz="2000" smtClean="0">
                <a:solidFill>
                  <a:srgbClr val="17375E"/>
                </a:solidFill>
                <a:latin typeface="Gill Sans" panose="020B0604020202020204" charset="0"/>
              </a:rPr>
              <a:t>Contact visuel</a:t>
            </a:r>
            <a:endParaRPr lang="fr-CA" sz="2000" dirty="0" smtClean="0">
              <a:solidFill>
                <a:srgbClr val="17375E"/>
              </a:solidFill>
              <a:latin typeface="Gill Sans" panose="020B0604020202020204" charset="0"/>
            </a:endParaRPr>
          </a:p>
          <a:p>
            <a:pPr algn="just">
              <a:lnSpc>
                <a:spcPts val="2000"/>
              </a:lnSpc>
              <a:spcBef>
                <a:spcPts val="1200"/>
              </a:spcBef>
              <a:spcAft>
                <a:spcPts val="1200"/>
              </a:spcAft>
            </a:pPr>
            <a:r>
              <a:rPr lang="fr-CA" sz="2000" smtClean="0">
                <a:solidFill>
                  <a:srgbClr val="17375E"/>
                </a:solidFill>
                <a:latin typeface="Gill Sans" panose="020B0604020202020204" charset="0"/>
              </a:rPr>
              <a:t>Confiance</a:t>
            </a:r>
            <a:endParaRPr lang="fr-CA" sz="2000" dirty="0" smtClean="0">
              <a:solidFill>
                <a:srgbClr val="17375E"/>
              </a:solidFill>
              <a:latin typeface="Gill Sans" panose="020B0604020202020204" charset="0"/>
            </a:endParaRPr>
          </a:p>
          <a:p>
            <a:pPr algn="just">
              <a:lnSpc>
                <a:spcPts val="2000"/>
              </a:lnSpc>
              <a:spcBef>
                <a:spcPts val="1200"/>
              </a:spcBef>
              <a:spcAft>
                <a:spcPts val="1200"/>
              </a:spcAft>
            </a:pPr>
            <a:endParaRPr lang="en-CA" sz="2000" dirty="0">
              <a:solidFill>
                <a:srgbClr val="17375E"/>
              </a:solidFill>
              <a:latin typeface="Gill Sans" panose="020B060402020202020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4399194"/>
            <a:ext cx="2120900" cy="139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000500" y="6286499"/>
            <a:ext cx="1270000" cy="279400"/>
          </a:xfrm>
          <a:prstGeom prst="rect">
            <a:avLst/>
          </a:prstGeom>
          <a:noFill/>
        </p:spPr>
        <p:txBody>
          <a:bodyPr vert="horz" rtlCol="0">
            <a:spAutoFit/>
          </a:bodyPr>
          <a:lstStyle/>
          <a:p>
            <a:pPr algn="ctr"/>
            <a:fld id="{262CF2DE-87CF-4264-B492-B860900C4BD5}" type="slidenum">
              <a:rPr lang="fr-FR" sz="1200" smtClean="0">
                <a:latin typeface="Gill Sans" panose="020B0604020202020204" charset="0"/>
              </a:rPr>
              <a:pPr algn="ctr"/>
              <a:t>7</a:t>
            </a:fld>
            <a:r>
              <a:rPr lang="fr-FR" sz="1200" smtClean="0">
                <a:latin typeface="Gill Sans" panose="020B0604020202020204" charset="0"/>
              </a:rPr>
              <a:t> / 14</a:t>
            </a:r>
            <a:endParaRPr lang="fr-FR" sz="1200">
              <a:latin typeface="Gill Sans" panose="020B0604020202020204" charset="0"/>
            </a:endParaRPr>
          </a:p>
        </p:txBody>
      </p:sp>
    </p:spTree>
    <p:extLst>
      <p:ext uri="{BB962C8B-B14F-4D97-AF65-F5344CB8AC3E}">
        <p14:creationId xmlns:p14="http://schemas.microsoft.com/office/powerpoint/2010/main" val="25945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1"/>
          <p:cNvSpPr txBox="1"/>
          <p:nvPr/>
        </p:nvSpPr>
        <p:spPr>
          <a:xfrm>
            <a:off x="827584" y="2492896"/>
            <a:ext cx="7340600" cy="6500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2113A"/>
              </a:buClr>
              <a:buSzPct val="25000"/>
              <a:buFont typeface="Gill Sans"/>
              <a:buNone/>
            </a:pPr>
            <a:r>
              <a:rPr lang="fr-FR" sz="3200" dirty="0" smtClean="0">
                <a:solidFill>
                  <a:srgbClr val="C2113A"/>
                </a:solidFill>
                <a:latin typeface="Gill Sans"/>
                <a:ea typeface="Gill Sans"/>
                <a:cs typeface="Gill Sans"/>
                <a:sym typeface="Gill Sans"/>
              </a:rPr>
              <a:t>EXEMPLE VIDÉO</a:t>
            </a: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DC74D3B3-3183-4C74-BB23-0528E416DC68}" type="slidenum">
              <a:rPr lang="fr-FR" sz="1200" smtClean="0">
                <a:latin typeface="Gill Sans" panose="020B0604020202020204" charset="0"/>
              </a:rPr>
              <a:pPr algn="ctr"/>
              <a:t>8</a:t>
            </a:fld>
            <a:r>
              <a:rPr lang="fr-FR" sz="1200" smtClean="0">
                <a:latin typeface="Gill Sans" panose="020B0604020202020204" charset="0"/>
              </a:rPr>
              <a:t> / 14</a:t>
            </a:r>
            <a:endParaRPr lang="fr-FR" sz="1200">
              <a:latin typeface="Gill Sans" panose="020B0604020202020204" charset="0"/>
            </a:endParaRPr>
          </a:p>
        </p:txBody>
      </p:sp>
    </p:spTree>
    <p:extLst>
      <p:ext uri="{BB962C8B-B14F-4D97-AF65-F5344CB8AC3E}">
        <p14:creationId xmlns:p14="http://schemas.microsoft.com/office/powerpoint/2010/main" val="150820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txBox="1"/>
          <p:nvPr/>
        </p:nvSpPr>
        <p:spPr>
          <a:xfrm>
            <a:off x="304800" y="266513"/>
            <a:ext cx="8534400" cy="692337"/>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DÉMONTRER DE LA CONFIANCE</a:t>
            </a:r>
            <a:endParaRPr lang="fr-FR" dirty="0">
              <a:sym typeface="Gill Sans"/>
            </a:endParaRPr>
          </a:p>
        </p:txBody>
      </p:sp>
      <p:sp>
        <p:nvSpPr>
          <p:cNvPr id="5" name="TextBox 4"/>
          <p:cNvSpPr txBox="1"/>
          <p:nvPr/>
        </p:nvSpPr>
        <p:spPr>
          <a:xfrm>
            <a:off x="304225" y="958849"/>
            <a:ext cx="8534400" cy="1949252"/>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CA" sz="2000" dirty="0" smtClean="0">
                <a:solidFill>
                  <a:srgbClr val="17375E"/>
                </a:solidFill>
                <a:latin typeface="Gill Sans" panose="020B0604020202020204" charset="0"/>
              </a:rPr>
              <a:t>Répéter, répéter</a:t>
            </a:r>
            <a:r>
              <a:rPr lang="fr-CA" sz="2000" smtClean="0">
                <a:solidFill>
                  <a:srgbClr val="17375E"/>
                </a:solidFill>
                <a:latin typeface="Gill Sans" panose="020B0604020202020204" charset="0"/>
              </a:rPr>
              <a:t>, </a:t>
            </a:r>
            <a:r>
              <a:rPr lang="fr-CA" sz="2000" smtClean="0">
                <a:solidFill>
                  <a:srgbClr val="17375E"/>
                </a:solidFill>
                <a:latin typeface="Gill Sans" panose="020B0604020202020204" charset="0"/>
              </a:rPr>
              <a:t>répéter</a:t>
            </a:r>
            <a:endParaRPr lang="fr-CA" sz="2000" dirty="0" smtClean="0">
              <a:solidFill>
                <a:srgbClr val="17375E"/>
              </a:solidFill>
              <a:latin typeface="Gill Sans" panose="020B0604020202020204" charset="0"/>
            </a:endParaRPr>
          </a:p>
          <a:p>
            <a:pPr algn="just">
              <a:lnSpc>
                <a:spcPts val="2000"/>
              </a:lnSpc>
              <a:spcBef>
                <a:spcPts val="1200"/>
              </a:spcBef>
              <a:spcAft>
                <a:spcPts val="1200"/>
              </a:spcAft>
            </a:pPr>
            <a:r>
              <a:rPr lang="fr-CA" sz="2000" smtClean="0">
                <a:solidFill>
                  <a:srgbClr val="17375E"/>
                </a:solidFill>
                <a:latin typeface="Gill Sans" panose="020B0604020202020204" charset="0"/>
              </a:rPr>
              <a:t>Sourire</a:t>
            </a:r>
            <a:endParaRPr lang="fr-CA" sz="2000" dirty="0" smtClean="0">
              <a:solidFill>
                <a:srgbClr val="17375E"/>
              </a:solidFill>
              <a:latin typeface="Gill Sans" panose="020B0604020202020204" charset="0"/>
            </a:endParaRPr>
          </a:p>
          <a:p>
            <a:pPr algn="just">
              <a:lnSpc>
                <a:spcPts val="2000"/>
              </a:lnSpc>
              <a:spcBef>
                <a:spcPts val="1200"/>
              </a:spcBef>
              <a:spcAft>
                <a:spcPts val="1200"/>
              </a:spcAft>
            </a:pPr>
            <a:r>
              <a:rPr lang="fr-CA" sz="2000" dirty="0" smtClean="0">
                <a:solidFill>
                  <a:srgbClr val="17375E"/>
                </a:solidFill>
                <a:latin typeface="Gill Sans" panose="020B0604020202020204" charset="0"/>
              </a:rPr>
              <a:t>Pose </a:t>
            </a:r>
            <a:r>
              <a:rPr lang="fr-CA" sz="2000" smtClean="0">
                <a:solidFill>
                  <a:srgbClr val="17375E"/>
                </a:solidFill>
                <a:latin typeface="Gill Sans" panose="020B0604020202020204" charset="0"/>
              </a:rPr>
              <a:t>de </a:t>
            </a:r>
            <a:r>
              <a:rPr lang="fr-CA" sz="2000" smtClean="0">
                <a:solidFill>
                  <a:srgbClr val="17375E"/>
                </a:solidFill>
                <a:latin typeface="Gill Sans" panose="020B0604020202020204" charset="0"/>
              </a:rPr>
              <a:t>dominance</a:t>
            </a:r>
            <a:endParaRPr lang="fr-CA" sz="2000" dirty="0" smtClean="0">
              <a:solidFill>
                <a:srgbClr val="17375E"/>
              </a:solidFill>
              <a:latin typeface="Gill Sans" panose="020B0604020202020204" charset="0"/>
            </a:endParaRPr>
          </a:p>
          <a:p>
            <a:pPr algn="just">
              <a:lnSpc>
                <a:spcPts val="2000"/>
              </a:lnSpc>
              <a:spcBef>
                <a:spcPts val="1200"/>
              </a:spcBef>
              <a:spcAft>
                <a:spcPts val="1200"/>
              </a:spcAft>
            </a:pPr>
            <a:r>
              <a:rPr lang="fr-CA" sz="2000" dirty="0" smtClean="0">
                <a:solidFill>
                  <a:srgbClr val="17375E"/>
                </a:solidFill>
                <a:latin typeface="Gill Sans" panose="020B0604020202020204" charset="0"/>
              </a:rPr>
              <a:t>Respiration</a:t>
            </a:r>
            <a:endParaRPr lang="en-CA" sz="2000" dirty="0">
              <a:solidFill>
                <a:srgbClr val="17375E"/>
              </a:solidFill>
              <a:latin typeface="Gill Sans" panose="020B0604020202020204" charset="0"/>
            </a:endParaRPr>
          </a:p>
        </p:txBody>
      </p:sp>
      <p:pic>
        <p:nvPicPr>
          <p:cNvPr id="5122" name="Picture 2" descr="parler en public avec conf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3500546"/>
            <a:ext cx="2120900" cy="229700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000500" y="6286499"/>
            <a:ext cx="1270000" cy="279400"/>
          </a:xfrm>
          <a:prstGeom prst="rect">
            <a:avLst/>
          </a:prstGeom>
          <a:noFill/>
        </p:spPr>
        <p:txBody>
          <a:bodyPr vert="horz" rtlCol="0">
            <a:spAutoFit/>
          </a:bodyPr>
          <a:lstStyle/>
          <a:p>
            <a:pPr algn="ctr"/>
            <a:fld id="{A991C704-04C5-4125-B522-E95B249B57E6}" type="slidenum">
              <a:rPr lang="fr-FR" sz="1200" smtClean="0">
                <a:latin typeface="Gill Sans" panose="020B0604020202020204" charset="0"/>
              </a:rPr>
              <a:pPr algn="ctr"/>
              <a:t>9</a:t>
            </a:fld>
            <a:r>
              <a:rPr lang="fr-FR" sz="1200" smtClean="0">
                <a:latin typeface="Gill Sans" panose="020B0604020202020204" charset="0"/>
              </a:rPr>
              <a:t> / 14</a:t>
            </a:r>
            <a:endParaRPr lang="fr-FR" sz="1200">
              <a:latin typeface="Gill Sans" panose="020B0604020202020204" charset="0"/>
            </a:endParaRPr>
          </a:p>
        </p:txBody>
      </p:sp>
    </p:spTree>
    <p:extLst>
      <p:ext uri="{BB962C8B-B14F-4D97-AF65-F5344CB8AC3E}">
        <p14:creationId xmlns:p14="http://schemas.microsoft.com/office/powerpoint/2010/main" val="31349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1151</Words>
  <Application>Microsoft Office PowerPoint</Application>
  <PresentationFormat>Affichage à l'écran (4:3)</PresentationFormat>
  <Paragraphs>138</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14</vt:i4>
      </vt:variant>
    </vt:vector>
  </HeadingPairs>
  <TitlesOfParts>
    <vt:vector size="21" baseType="lpstr">
      <vt:lpstr>Arial</vt:lpstr>
      <vt:lpstr>Cabin</vt:lpstr>
      <vt:lpstr>Gill Sans</vt:lpstr>
      <vt:lpstr>Calibri</vt:lpstr>
      <vt:lpstr>Thème Office</vt:lpstr>
      <vt:lpstr>Content empty</vt:lpstr>
      <vt:lpstr>Back cover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Gouin</dc:creator>
  <cp:lastModifiedBy>SD</cp:lastModifiedBy>
  <cp:revision>33</cp:revision>
  <dcterms:modified xsi:type="dcterms:W3CDTF">2019-06-16T09:00:59Z</dcterms:modified>
</cp:coreProperties>
</file>